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800" r:id="rId5"/>
  </p:sldMasterIdLst>
  <p:notesMasterIdLst>
    <p:notesMasterId r:id="rId58"/>
  </p:notesMasterIdLst>
  <p:handoutMasterIdLst>
    <p:handoutMasterId r:id="rId59"/>
  </p:handoutMasterIdLst>
  <p:sldIdLst>
    <p:sldId id="266" r:id="rId6"/>
    <p:sldId id="273" r:id="rId7"/>
    <p:sldId id="1222" r:id="rId8"/>
    <p:sldId id="617" r:id="rId9"/>
    <p:sldId id="1224" r:id="rId10"/>
    <p:sldId id="1161" r:id="rId11"/>
    <p:sldId id="1142" r:id="rId12"/>
    <p:sldId id="279" r:id="rId13"/>
    <p:sldId id="538" r:id="rId14"/>
    <p:sldId id="824" r:id="rId15"/>
    <p:sldId id="1213" r:id="rId16"/>
    <p:sldId id="675" r:id="rId17"/>
    <p:sldId id="631" r:id="rId18"/>
    <p:sldId id="752" r:id="rId19"/>
    <p:sldId id="1225" r:id="rId20"/>
    <p:sldId id="1172" r:id="rId21"/>
    <p:sldId id="694" r:id="rId22"/>
    <p:sldId id="1174" r:id="rId23"/>
    <p:sldId id="1228" r:id="rId24"/>
    <p:sldId id="786" r:id="rId25"/>
    <p:sldId id="1227" r:id="rId26"/>
    <p:sldId id="1234" r:id="rId27"/>
    <p:sldId id="1230" r:id="rId28"/>
    <p:sldId id="1235" r:id="rId29"/>
    <p:sldId id="540" r:id="rId30"/>
    <p:sldId id="717" r:id="rId31"/>
    <p:sldId id="720" r:id="rId32"/>
    <p:sldId id="719" r:id="rId33"/>
    <p:sldId id="721" r:id="rId34"/>
    <p:sldId id="723" r:id="rId35"/>
    <p:sldId id="729" r:id="rId36"/>
    <p:sldId id="259" r:id="rId37"/>
    <p:sldId id="1229" r:id="rId38"/>
    <p:sldId id="453" r:id="rId39"/>
    <p:sldId id="1236" r:id="rId40"/>
    <p:sldId id="280" r:id="rId41"/>
    <p:sldId id="281" r:id="rId42"/>
    <p:sldId id="664" r:id="rId43"/>
    <p:sldId id="680" r:id="rId44"/>
    <p:sldId id="682" r:id="rId45"/>
    <p:sldId id="1237" r:id="rId46"/>
    <p:sldId id="1233" r:id="rId47"/>
    <p:sldId id="1223" r:id="rId48"/>
    <p:sldId id="670" r:id="rId49"/>
    <p:sldId id="668" r:id="rId50"/>
    <p:sldId id="1239" r:id="rId51"/>
    <p:sldId id="324" r:id="rId52"/>
    <p:sldId id="330" r:id="rId53"/>
    <p:sldId id="336" r:id="rId54"/>
    <p:sldId id="629" r:id="rId55"/>
    <p:sldId id="653" r:id="rId56"/>
    <p:sldId id="36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13468"/>
    <a:srgbClr val="0D7077"/>
    <a:srgbClr val="57A9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68"/>
    <p:restoredTop sz="90161"/>
  </p:normalViewPr>
  <p:slideViewPr>
    <p:cSldViewPr snapToGrid="0" snapToObjects="1" showGuides="1">
      <p:cViewPr varScale="1">
        <p:scale>
          <a:sx n="60" d="100"/>
          <a:sy n="60" d="100"/>
        </p:scale>
        <p:origin x="944" y="5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976"/>
    </p:cViewPr>
  </p:sorterViewPr>
  <p:notesViewPr>
    <p:cSldViewPr snapToGrid="0" snapToObjects="1">
      <p:cViewPr varScale="1">
        <p:scale>
          <a:sx n="141" d="100"/>
          <a:sy n="141" d="100"/>
        </p:scale>
        <p:origin x="6576"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Users\dkmayer\Dropbox\George.modelling\UNC.growth%20model.11.27.5%20year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Users\dkmayer\Dropbox\George.modelling\UNC.growth%20model.11.27.10%20year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3550968558309"/>
          <c:y val="0.18511592300962401"/>
          <c:w val="0.80491105278506903"/>
          <c:h val="0.72831802274715696"/>
        </c:manualLayout>
      </c:layout>
      <c:scatterChart>
        <c:scatterStyle val="lineMarker"/>
        <c:varyColors val="0"/>
        <c:ser>
          <c:idx val="0"/>
          <c:order val="0"/>
          <c:tx>
            <c:strRef>
              <c:f>visits!$F$5:$Y$5</c:f>
              <c:strCache>
                <c:ptCount val="20"/>
                <c:pt idx="0">
                  <c:v>1</c:v>
                </c:pt>
                <c:pt idx="1">
                  <c:v>2</c:v>
                </c:pt>
                <c:pt idx="2">
                  <c:v>3</c:v>
                </c:pt>
                <c:pt idx="3">
                  <c:v>4</c:v>
                </c:pt>
                <c:pt idx="4">
                  <c:v>5</c:v>
                </c:pt>
                <c:pt idx="5">
                  <c:v>6</c:v>
                </c:pt>
                <c:pt idx="6">
                  <c:v>7</c:v>
                </c:pt>
                <c:pt idx="7">
                  <c:v>8</c:v>
                </c:pt>
                <c:pt idx="8">
                  <c:v>9</c:v>
                </c:pt>
                <c:pt idx="9">
                  <c:v>10</c:v>
                </c:pt>
              </c:strCache>
            </c:strRef>
          </c:tx>
          <c:spPr>
            <a:ln w="9525" cap="rnd">
              <a:solidFill>
                <a:schemeClr val="accent1"/>
              </a:solidFill>
              <a:round/>
            </a:ln>
            <a:effectLst>
              <a:outerShdw blurRad="40000" dist="23000" dir="5400000" rotWithShape="0">
                <a:srgbClr val="000000">
                  <a:alpha val="35000"/>
                </a:srgbClr>
              </a:outerShdw>
            </a:effectLst>
          </c:spPr>
          <c:marker>
            <c:symbol val="none"/>
          </c:marker>
          <c:dLbls>
            <c:dLbl>
              <c:idx val="0"/>
              <c:layout>
                <c:manualLayout>
                  <c:x val="-5.0000000000000001E-3"/>
                  <c:y val="3.51388888888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ED-D242-A105-FC1E7D7C28DB}"/>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ED-D242-A105-FC1E7D7C28DB}"/>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4ED-D242-A105-FC1E7D7C28DB}"/>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xVal>
            <c:numRef>
              <c:f>visits!$F$5:$Y$5</c:f>
              <c:numCache>
                <c:formatCode>General</c:formatCode>
                <c:ptCount val="20"/>
                <c:pt idx="0">
                  <c:v>1</c:v>
                </c:pt>
                <c:pt idx="1">
                  <c:v>2</c:v>
                </c:pt>
                <c:pt idx="2">
                  <c:v>3</c:v>
                </c:pt>
                <c:pt idx="3">
                  <c:v>4</c:v>
                </c:pt>
                <c:pt idx="4">
                  <c:v>5</c:v>
                </c:pt>
                <c:pt idx="5">
                  <c:v>6</c:v>
                </c:pt>
                <c:pt idx="6">
                  <c:v>7</c:v>
                </c:pt>
                <c:pt idx="7">
                  <c:v>8</c:v>
                </c:pt>
                <c:pt idx="8">
                  <c:v>9</c:v>
                </c:pt>
                <c:pt idx="9">
                  <c:v>10</c:v>
                </c:pt>
              </c:numCache>
            </c:numRef>
          </c:xVal>
          <c:yVal>
            <c:numRef>
              <c:f>visits!$F$46:$Y$46</c:f>
              <c:numCache>
                <c:formatCode>General</c:formatCode>
                <c:ptCount val="20"/>
                <c:pt idx="0">
                  <c:v>12000</c:v>
                </c:pt>
                <c:pt idx="1">
                  <c:v>21600</c:v>
                </c:pt>
                <c:pt idx="2">
                  <c:v>28682</c:v>
                </c:pt>
                <c:pt idx="3">
                  <c:v>33120</c:v>
                </c:pt>
                <c:pt idx="4">
                  <c:v>37780</c:v>
                </c:pt>
                <c:pt idx="5">
                  <c:v>39674</c:v>
                </c:pt>
                <c:pt idx="6">
                  <c:v>41663</c:v>
                </c:pt>
                <c:pt idx="7">
                  <c:v>43753</c:v>
                </c:pt>
                <c:pt idx="8">
                  <c:v>45948</c:v>
                </c:pt>
                <c:pt idx="9">
                  <c:v>48251</c:v>
                </c:pt>
                <c:pt idx="10">
                  <c:v>50667</c:v>
                </c:pt>
              </c:numCache>
            </c:numRef>
          </c:yVal>
          <c:smooth val="0"/>
          <c:extLst>
            <c:ext xmlns:c16="http://schemas.microsoft.com/office/drawing/2014/chart" uri="{C3380CC4-5D6E-409C-BE32-E72D297353CC}">
              <c16:uniqueId val="{00000003-A4ED-D242-A105-FC1E7D7C28DB}"/>
            </c:ext>
          </c:extLst>
        </c:ser>
        <c:dLbls>
          <c:showLegendKey val="0"/>
          <c:showVal val="0"/>
          <c:showCatName val="0"/>
          <c:showSerName val="0"/>
          <c:showPercent val="0"/>
          <c:showBubbleSize val="0"/>
        </c:dLbls>
        <c:axId val="117973376"/>
        <c:axId val="117975296"/>
      </c:scatterChart>
      <c:valAx>
        <c:axId val="117973376"/>
        <c:scaling>
          <c:orientation val="minMax"/>
          <c:max val="10"/>
          <c:min val="1"/>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year</a:t>
                </a:r>
              </a:p>
            </c:rich>
          </c:tx>
          <c:overlay val="0"/>
          <c:spPr>
            <a:noFill/>
            <a:ln>
              <a:noFill/>
            </a:ln>
            <a:effectLst/>
          </c:sp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17975296"/>
        <c:crosses val="autoZero"/>
        <c:crossBetween val="midCat"/>
        <c:majorUnit val="1"/>
      </c:valAx>
      <c:valAx>
        <c:axId val="117975296"/>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visits</a:t>
                </a:r>
              </a:p>
            </c:rich>
          </c:tx>
          <c:layout>
            <c:manualLayout>
              <c:xMode val="edge"/>
              <c:yMode val="edge"/>
              <c:x val="2.2222222222222199E-2"/>
              <c:y val="0.35592774861475701"/>
            </c:manualLayout>
          </c:layout>
          <c:overlay val="0"/>
          <c:spPr>
            <a:noFill/>
            <a:ln>
              <a:noFill/>
            </a:ln>
            <a:effectLst/>
          </c:sp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179733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visits!$F$5:$Y$5</c:f>
              <c:strCache>
                <c:ptCount val="20"/>
                <c:pt idx="0">
                  <c:v>1</c:v>
                </c:pt>
                <c:pt idx="1">
                  <c:v>2</c:v>
                </c:pt>
                <c:pt idx="2">
                  <c:v>3</c:v>
                </c:pt>
                <c:pt idx="3">
                  <c:v>4</c:v>
                </c:pt>
                <c:pt idx="4">
                  <c:v>5</c:v>
                </c:pt>
                <c:pt idx="5">
                  <c:v>6</c:v>
                </c:pt>
                <c:pt idx="6">
                  <c:v>7</c:v>
                </c:pt>
                <c:pt idx="7">
                  <c:v>8</c:v>
                </c:pt>
                <c:pt idx="8">
                  <c:v>9</c:v>
                </c:pt>
                <c:pt idx="9">
                  <c:v>10</c:v>
                </c:pt>
              </c:strCache>
            </c:strRef>
          </c:tx>
          <c:spPr>
            <a:ln w="9525" cap="rnd">
              <a:solidFill>
                <a:schemeClr val="accent1"/>
              </a:solidFill>
              <a:round/>
            </a:ln>
            <a:effectLst>
              <a:outerShdw blurRad="40000" dist="23000" dir="5400000" rotWithShape="0">
                <a:srgbClr val="000000">
                  <a:alpha val="35000"/>
                </a:srgbClr>
              </a:outerShdw>
            </a:effectLst>
          </c:spPr>
          <c:marker>
            <c:symbol val="none"/>
          </c:marker>
          <c:dLbls>
            <c:dLbl>
              <c:idx val="0"/>
              <c:layout>
                <c:manualLayout>
                  <c:x val="-5.0000000000000001E-3"/>
                  <c:y val="3.51388888888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FD-B947-B6C5-89B6DEF79EF5}"/>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FD-B947-B6C5-89B6DEF79EF5}"/>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7FD-B947-B6C5-89B6DEF79EF5}"/>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xVal>
            <c:numRef>
              <c:f>visits!$F$5:$Y$5</c:f>
              <c:numCache>
                <c:formatCode>General</c:formatCode>
                <c:ptCount val="20"/>
                <c:pt idx="0">
                  <c:v>1</c:v>
                </c:pt>
                <c:pt idx="1">
                  <c:v>2</c:v>
                </c:pt>
                <c:pt idx="2">
                  <c:v>3</c:v>
                </c:pt>
                <c:pt idx="3">
                  <c:v>4</c:v>
                </c:pt>
                <c:pt idx="4">
                  <c:v>5</c:v>
                </c:pt>
                <c:pt idx="5">
                  <c:v>6</c:v>
                </c:pt>
                <c:pt idx="6">
                  <c:v>7</c:v>
                </c:pt>
                <c:pt idx="7">
                  <c:v>8</c:v>
                </c:pt>
                <c:pt idx="8">
                  <c:v>9</c:v>
                </c:pt>
                <c:pt idx="9">
                  <c:v>10</c:v>
                </c:pt>
              </c:numCache>
            </c:numRef>
          </c:xVal>
          <c:yVal>
            <c:numRef>
              <c:f>visits!$F$46:$Y$46</c:f>
              <c:numCache>
                <c:formatCode>General</c:formatCode>
                <c:ptCount val="20"/>
                <c:pt idx="0">
                  <c:v>12000</c:v>
                </c:pt>
                <c:pt idx="1">
                  <c:v>21600</c:v>
                </c:pt>
                <c:pt idx="2">
                  <c:v>28682</c:v>
                </c:pt>
                <c:pt idx="3">
                  <c:v>33120</c:v>
                </c:pt>
                <c:pt idx="4">
                  <c:v>37780</c:v>
                </c:pt>
                <c:pt idx="5">
                  <c:v>42674</c:v>
                </c:pt>
                <c:pt idx="6">
                  <c:v>47813</c:v>
                </c:pt>
                <c:pt idx="7">
                  <c:v>53211</c:v>
                </c:pt>
                <c:pt idx="8">
                  <c:v>58880</c:v>
                </c:pt>
                <c:pt idx="9">
                  <c:v>61831</c:v>
                </c:pt>
                <c:pt idx="10">
                  <c:v>64928</c:v>
                </c:pt>
              </c:numCache>
            </c:numRef>
          </c:yVal>
          <c:smooth val="0"/>
          <c:extLst>
            <c:ext xmlns:c16="http://schemas.microsoft.com/office/drawing/2014/chart" uri="{C3380CC4-5D6E-409C-BE32-E72D297353CC}">
              <c16:uniqueId val="{00000003-67FD-B947-B6C5-89B6DEF79EF5}"/>
            </c:ext>
          </c:extLst>
        </c:ser>
        <c:dLbls>
          <c:showLegendKey val="0"/>
          <c:showVal val="0"/>
          <c:showCatName val="0"/>
          <c:showSerName val="0"/>
          <c:showPercent val="0"/>
          <c:showBubbleSize val="0"/>
        </c:dLbls>
        <c:axId val="118026624"/>
        <c:axId val="118028544"/>
      </c:scatterChart>
      <c:valAx>
        <c:axId val="118026624"/>
        <c:scaling>
          <c:orientation val="minMax"/>
          <c:max val="10"/>
          <c:min val="1"/>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year</a:t>
                </a:r>
              </a:p>
            </c:rich>
          </c:tx>
          <c:overlay val="0"/>
          <c:spPr>
            <a:noFill/>
            <a:ln>
              <a:noFill/>
            </a:ln>
            <a:effectLst/>
          </c:sp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18028544"/>
        <c:crosses val="autoZero"/>
        <c:crossBetween val="midCat"/>
        <c:majorUnit val="1"/>
      </c:valAx>
      <c:valAx>
        <c:axId val="11802854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visits</a:t>
                </a:r>
              </a:p>
            </c:rich>
          </c:tx>
          <c:layout>
            <c:manualLayout>
              <c:xMode val="edge"/>
              <c:yMode val="edge"/>
              <c:x val="2.2222222222222199E-2"/>
              <c:y val="0.35592774861475701"/>
            </c:manualLayout>
          </c:layout>
          <c:overlay val="0"/>
          <c:spPr>
            <a:noFill/>
            <a:ln>
              <a:noFill/>
            </a:ln>
            <a:effectLst/>
          </c:sp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180266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_rels/data2.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410DDC-8A1E-4B4E-8176-A0193850B95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16951D6-AA62-4162-886B-3C3CC8485CD4}">
      <dgm:prSet phldrT="[Text]" custT="1"/>
      <dgm:spPr/>
      <dgm:t>
        <a:bodyPr/>
        <a:lstStyle/>
        <a:p>
          <a:pPr>
            <a:lnSpc>
              <a:spcPct val="100000"/>
            </a:lnSpc>
          </a:pPr>
          <a:r>
            <a:rPr lang="en-US" sz="1100" b="1" dirty="0">
              <a:solidFill>
                <a:schemeClr val="bg1"/>
              </a:solidFill>
            </a:rPr>
            <a:t>1950 5-yr </a:t>
          </a:r>
        </a:p>
        <a:p>
          <a:pPr>
            <a:lnSpc>
              <a:spcPct val="100000"/>
            </a:lnSpc>
          </a:pPr>
          <a:r>
            <a:rPr lang="en-US" sz="1100" b="1" dirty="0">
              <a:solidFill>
                <a:schemeClr val="bg1"/>
              </a:solidFill>
            </a:rPr>
            <a:t>survival = 30%</a:t>
          </a:r>
        </a:p>
      </dgm:t>
    </dgm:pt>
    <dgm:pt modelId="{E9B1A1CA-64FD-4588-BB35-533F3693AA6A}" type="parTrans" cxnId="{B4F21F1F-E198-4795-85F7-040B4625A033}">
      <dgm:prSet/>
      <dgm:spPr/>
      <dgm:t>
        <a:bodyPr/>
        <a:lstStyle/>
        <a:p>
          <a:endParaRPr lang="en-US"/>
        </a:p>
      </dgm:t>
    </dgm:pt>
    <dgm:pt modelId="{46A4BC65-EC25-4853-A515-2DA9BA39D7A0}" type="sibTrans" cxnId="{B4F21F1F-E198-4795-85F7-040B4625A033}">
      <dgm:prSet/>
      <dgm:spPr/>
      <dgm:t>
        <a:bodyPr/>
        <a:lstStyle/>
        <a:p>
          <a:endParaRPr lang="en-US"/>
        </a:p>
      </dgm:t>
    </dgm:pt>
    <dgm:pt modelId="{67A89652-0A87-435F-84C9-CC9CD94741D8}">
      <dgm:prSet phldrT="[Text]" custT="1"/>
      <dgm:spPr/>
      <dgm:t>
        <a:bodyPr/>
        <a:lstStyle/>
        <a:p>
          <a:pPr>
            <a:lnSpc>
              <a:spcPct val="100000"/>
            </a:lnSpc>
          </a:pPr>
          <a:r>
            <a:rPr lang="en-US" sz="1100" b="1" dirty="0">
              <a:solidFill>
                <a:schemeClr val="bg1"/>
              </a:solidFill>
            </a:rPr>
            <a:t>1975 5-yr survival = 48%</a:t>
          </a:r>
        </a:p>
      </dgm:t>
    </dgm:pt>
    <dgm:pt modelId="{7E3E41B5-06F7-4DBD-8D10-C9895F9E7BE4}" type="parTrans" cxnId="{052F3C70-AA77-4364-A997-68561467B2F5}">
      <dgm:prSet/>
      <dgm:spPr/>
      <dgm:t>
        <a:bodyPr/>
        <a:lstStyle/>
        <a:p>
          <a:endParaRPr lang="en-US"/>
        </a:p>
      </dgm:t>
    </dgm:pt>
    <dgm:pt modelId="{E007AE25-225D-4D92-8DDE-15210FA879E3}" type="sibTrans" cxnId="{052F3C70-AA77-4364-A997-68561467B2F5}">
      <dgm:prSet/>
      <dgm:spPr/>
      <dgm:t>
        <a:bodyPr/>
        <a:lstStyle/>
        <a:p>
          <a:endParaRPr lang="en-US"/>
        </a:p>
      </dgm:t>
    </dgm:pt>
    <dgm:pt modelId="{C71322E1-85B8-40B9-AA81-7C94D17AE08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100" b="1" dirty="0">
              <a:solidFill>
                <a:schemeClr val="bg1"/>
              </a:solidFill>
            </a:rPr>
            <a:t>2019 5-yr survival = 68%</a:t>
          </a:r>
        </a:p>
      </dgm:t>
    </dgm:pt>
    <dgm:pt modelId="{69835901-9258-499D-B93C-8074B9017424}" type="parTrans" cxnId="{7157AEBE-F961-46E8-BE5B-72C22B28DE2A}">
      <dgm:prSet/>
      <dgm:spPr/>
      <dgm:t>
        <a:bodyPr/>
        <a:lstStyle/>
        <a:p>
          <a:endParaRPr lang="en-US"/>
        </a:p>
      </dgm:t>
    </dgm:pt>
    <dgm:pt modelId="{5C5E47AE-FAA2-4818-9F26-3AE878EFA930}" type="sibTrans" cxnId="{7157AEBE-F961-46E8-BE5B-72C22B28DE2A}">
      <dgm:prSet/>
      <dgm:spPr/>
      <dgm:t>
        <a:bodyPr/>
        <a:lstStyle/>
        <a:p>
          <a:endParaRPr lang="en-US"/>
        </a:p>
      </dgm:t>
    </dgm:pt>
    <dgm:pt modelId="{E12F1CFD-671F-4108-9232-A1C5332690B6}">
      <dgm:prSet custT="1"/>
      <dgm:spPr/>
      <dgm:t>
        <a:bodyPr/>
        <a:lstStyle/>
        <a:p>
          <a:r>
            <a:rPr lang="en-US" sz="1400" b="1" dirty="0">
              <a:solidFill>
                <a:schemeClr val="bg1"/>
              </a:solidFill>
            </a:rPr>
            <a:t>1986</a:t>
          </a:r>
        </a:p>
      </dgm:t>
    </dgm:pt>
    <dgm:pt modelId="{5A1B7C6E-17FC-4B32-86C8-346A4E15A5BB}" type="parTrans" cxnId="{20AF00D9-38A8-433D-B903-5259CA80E842}">
      <dgm:prSet/>
      <dgm:spPr/>
      <dgm:t>
        <a:bodyPr/>
        <a:lstStyle/>
        <a:p>
          <a:endParaRPr lang="en-US"/>
        </a:p>
      </dgm:t>
    </dgm:pt>
    <dgm:pt modelId="{B8C80A32-90A4-4FA7-84C0-FACBA1BB52CE}" type="sibTrans" cxnId="{20AF00D9-38A8-433D-B903-5259CA80E842}">
      <dgm:prSet/>
      <dgm:spPr/>
      <dgm:t>
        <a:bodyPr/>
        <a:lstStyle/>
        <a:p>
          <a:endParaRPr lang="en-US"/>
        </a:p>
      </dgm:t>
    </dgm:pt>
    <dgm:pt modelId="{5DA87C09-0298-4171-BC1A-C3D2901E2E53}">
      <dgm:prSet custT="1"/>
      <dgm:spPr/>
      <dgm:t>
        <a:bodyPr/>
        <a:lstStyle/>
        <a:p>
          <a:r>
            <a:rPr lang="en-US" sz="1400" b="1" dirty="0">
              <a:solidFill>
                <a:schemeClr val="bg1"/>
              </a:solidFill>
            </a:rPr>
            <a:t>1996</a:t>
          </a:r>
          <a:endParaRPr lang="en-US" sz="1050" b="1" dirty="0">
            <a:solidFill>
              <a:schemeClr val="bg1"/>
            </a:solidFill>
          </a:endParaRPr>
        </a:p>
      </dgm:t>
    </dgm:pt>
    <dgm:pt modelId="{D8515A74-35B6-4B0D-9D63-02114B002BF8}" type="parTrans" cxnId="{B8C2B321-9359-4146-86D0-C2D4FB738A3B}">
      <dgm:prSet/>
      <dgm:spPr/>
      <dgm:t>
        <a:bodyPr/>
        <a:lstStyle/>
        <a:p>
          <a:endParaRPr lang="en-US"/>
        </a:p>
      </dgm:t>
    </dgm:pt>
    <dgm:pt modelId="{26C4A5DB-8EA9-472E-862B-9451A087DD4F}" type="sibTrans" cxnId="{B8C2B321-9359-4146-86D0-C2D4FB738A3B}">
      <dgm:prSet/>
      <dgm:spPr/>
      <dgm:t>
        <a:bodyPr/>
        <a:lstStyle/>
        <a:p>
          <a:endParaRPr lang="en-US"/>
        </a:p>
      </dgm:t>
    </dgm:pt>
    <dgm:pt modelId="{33E572F1-4CD0-496D-BD41-9FB045B2D39C}">
      <dgm:prSet custT="1"/>
      <dgm:spPr/>
      <dgm:t>
        <a:bodyPr/>
        <a:lstStyle/>
        <a:p>
          <a:r>
            <a:rPr lang="en-US" sz="1400" b="1" dirty="0">
              <a:solidFill>
                <a:schemeClr val="bg1"/>
              </a:solidFill>
            </a:rPr>
            <a:t>2005</a:t>
          </a:r>
          <a:endParaRPr lang="en-US" sz="1100" b="1" dirty="0">
            <a:solidFill>
              <a:schemeClr val="bg1"/>
            </a:solidFill>
          </a:endParaRPr>
        </a:p>
      </dgm:t>
    </dgm:pt>
    <dgm:pt modelId="{F0F2806E-A637-4068-8749-7CE758660520}" type="parTrans" cxnId="{F78E2C10-61A6-43A1-96EA-ADAF748EFBA0}">
      <dgm:prSet/>
      <dgm:spPr/>
      <dgm:t>
        <a:bodyPr/>
        <a:lstStyle/>
        <a:p>
          <a:endParaRPr lang="en-US"/>
        </a:p>
      </dgm:t>
    </dgm:pt>
    <dgm:pt modelId="{F007A311-CDC8-4125-9DFF-636F2377C872}" type="sibTrans" cxnId="{F78E2C10-61A6-43A1-96EA-ADAF748EFBA0}">
      <dgm:prSet/>
      <dgm:spPr/>
      <dgm:t>
        <a:bodyPr/>
        <a:lstStyle/>
        <a:p>
          <a:endParaRPr lang="en-US"/>
        </a:p>
      </dgm:t>
    </dgm:pt>
    <dgm:pt modelId="{8D59DFEF-F1E8-45DF-8045-4010807A1FA7}">
      <dgm:prSet custT="1"/>
      <dgm:spPr/>
      <dgm:t>
        <a:bodyPr/>
        <a:lstStyle/>
        <a:p>
          <a:r>
            <a:rPr lang="en-US" sz="1400" b="1" dirty="0">
              <a:solidFill>
                <a:schemeClr val="bg1"/>
              </a:solidFill>
            </a:rPr>
            <a:t>2007</a:t>
          </a:r>
        </a:p>
      </dgm:t>
    </dgm:pt>
    <dgm:pt modelId="{B602010C-CCBC-4116-B2C0-61A9C62AA550}" type="parTrans" cxnId="{696747EB-1ED3-4180-A92B-74966B6454D5}">
      <dgm:prSet/>
      <dgm:spPr/>
      <dgm:t>
        <a:bodyPr/>
        <a:lstStyle/>
        <a:p>
          <a:endParaRPr lang="en-US"/>
        </a:p>
      </dgm:t>
    </dgm:pt>
    <dgm:pt modelId="{8C014719-F1B9-4AD8-887D-B661B2955D33}" type="sibTrans" cxnId="{696747EB-1ED3-4180-A92B-74966B6454D5}">
      <dgm:prSet/>
      <dgm:spPr/>
      <dgm:t>
        <a:bodyPr/>
        <a:lstStyle/>
        <a:p>
          <a:endParaRPr lang="en-US"/>
        </a:p>
      </dgm:t>
    </dgm:pt>
    <dgm:pt modelId="{B55B112B-AAB3-4D89-ADE2-FC7A0ECAC36C}" type="pres">
      <dgm:prSet presAssocID="{43410DDC-8A1E-4B4E-8176-A0193850B951}" presName="Name0" presStyleCnt="0">
        <dgm:presLayoutVars>
          <dgm:dir/>
          <dgm:resizeHandles val="exact"/>
        </dgm:presLayoutVars>
      </dgm:prSet>
      <dgm:spPr/>
    </dgm:pt>
    <dgm:pt modelId="{C6789817-69E9-427C-8341-9E9A8A8515F7}" type="pres">
      <dgm:prSet presAssocID="{216951D6-AA62-4162-886B-3C3CC8485CD4}" presName="parTxOnly" presStyleLbl="node1" presStyleIdx="0" presStyleCnt="7">
        <dgm:presLayoutVars>
          <dgm:bulletEnabled val="1"/>
        </dgm:presLayoutVars>
      </dgm:prSet>
      <dgm:spPr/>
    </dgm:pt>
    <dgm:pt modelId="{C68A5F3C-581E-493D-A05E-FAA82E5EA4DC}" type="pres">
      <dgm:prSet presAssocID="{46A4BC65-EC25-4853-A515-2DA9BA39D7A0}" presName="parSpace" presStyleCnt="0"/>
      <dgm:spPr/>
    </dgm:pt>
    <dgm:pt modelId="{4258664E-5310-4DB6-B9EC-7AE305E62481}" type="pres">
      <dgm:prSet presAssocID="{67A89652-0A87-435F-84C9-CC9CD94741D8}" presName="parTxOnly" presStyleLbl="node1" presStyleIdx="1" presStyleCnt="7">
        <dgm:presLayoutVars>
          <dgm:bulletEnabled val="1"/>
        </dgm:presLayoutVars>
      </dgm:prSet>
      <dgm:spPr/>
    </dgm:pt>
    <dgm:pt modelId="{DFE5FB01-CC62-4029-8435-7A3A58DBD32E}" type="pres">
      <dgm:prSet presAssocID="{E007AE25-225D-4D92-8DDE-15210FA879E3}" presName="parSpace" presStyleCnt="0"/>
      <dgm:spPr/>
    </dgm:pt>
    <dgm:pt modelId="{D98CCA97-519C-458F-ADBC-0646C975F019}" type="pres">
      <dgm:prSet presAssocID="{E12F1CFD-671F-4108-9232-A1C5332690B6}" presName="parTxOnly" presStyleLbl="node1" presStyleIdx="2" presStyleCnt="7">
        <dgm:presLayoutVars>
          <dgm:bulletEnabled val="1"/>
        </dgm:presLayoutVars>
      </dgm:prSet>
      <dgm:spPr/>
    </dgm:pt>
    <dgm:pt modelId="{05FB3A0D-2211-4E8B-B405-8DEE030D8FCB}" type="pres">
      <dgm:prSet presAssocID="{B8C80A32-90A4-4FA7-84C0-FACBA1BB52CE}" presName="parSpace" presStyleCnt="0"/>
      <dgm:spPr/>
    </dgm:pt>
    <dgm:pt modelId="{8C5F8FCC-860E-4BF6-A081-7E935866EC50}" type="pres">
      <dgm:prSet presAssocID="{5DA87C09-0298-4171-BC1A-C3D2901E2E53}" presName="parTxOnly" presStyleLbl="node1" presStyleIdx="3" presStyleCnt="7">
        <dgm:presLayoutVars>
          <dgm:bulletEnabled val="1"/>
        </dgm:presLayoutVars>
      </dgm:prSet>
      <dgm:spPr/>
    </dgm:pt>
    <dgm:pt modelId="{3FB131C3-7DAF-49E4-B106-91906443D67E}" type="pres">
      <dgm:prSet presAssocID="{26C4A5DB-8EA9-472E-862B-9451A087DD4F}" presName="parSpace" presStyleCnt="0"/>
      <dgm:spPr/>
    </dgm:pt>
    <dgm:pt modelId="{12FFEFCD-E721-4463-A36E-20BA29EB648C}" type="pres">
      <dgm:prSet presAssocID="{33E572F1-4CD0-496D-BD41-9FB045B2D39C}" presName="parTxOnly" presStyleLbl="node1" presStyleIdx="4" presStyleCnt="7" custLinFactNeighborX="-6370" custLinFactNeighborY="498">
        <dgm:presLayoutVars>
          <dgm:bulletEnabled val="1"/>
        </dgm:presLayoutVars>
      </dgm:prSet>
      <dgm:spPr/>
    </dgm:pt>
    <dgm:pt modelId="{0ADE3DCD-D9AE-4EA2-A260-A41B0A7B1BEB}" type="pres">
      <dgm:prSet presAssocID="{F007A311-CDC8-4125-9DFF-636F2377C872}" presName="parSpace" presStyleCnt="0"/>
      <dgm:spPr/>
    </dgm:pt>
    <dgm:pt modelId="{00D6F87E-0789-4A4F-BFEE-E0144C1C41FF}" type="pres">
      <dgm:prSet presAssocID="{8D59DFEF-F1E8-45DF-8045-4010807A1FA7}" presName="parTxOnly" presStyleLbl="node1" presStyleIdx="5" presStyleCnt="7">
        <dgm:presLayoutVars>
          <dgm:bulletEnabled val="1"/>
        </dgm:presLayoutVars>
      </dgm:prSet>
      <dgm:spPr/>
    </dgm:pt>
    <dgm:pt modelId="{8D941A20-A2B2-4AFE-BD9A-B2BE279EB4A4}" type="pres">
      <dgm:prSet presAssocID="{8C014719-F1B9-4AD8-887D-B661B2955D33}" presName="parSpace" presStyleCnt="0"/>
      <dgm:spPr/>
    </dgm:pt>
    <dgm:pt modelId="{3585FDA8-D81A-4316-BFFA-B98F8D957732}" type="pres">
      <dgm:prSet presAssocID="{C71322E1-85B8-40B9-AA81-7C94D17AE083}" presName="parTxOnly" presStyleLbl="node1" presStyleIdx="6" presStyleCnt="7">
        <dgm:presLayoutVars>
          <dgm:bulletEnabled val="1"/>
        </dgm:presLayoutVars>
      </dgm:prSet>
      <dgm:spPr/>
    </dgm:pt>
  </dgm:ptLst>
  <dgm:cxnLst>
    <dgm:cxn modelId="{F78E2C10-61A6-43A1-96EA-ADAF748EFBA0}" srcId="{43410DDC-8A1E-4B4E-8176-A0193850B951}" destId="{33E572F1-4CD0-496D-BD41-9FB045B2D39C}" srcOrd="4" destOrd="0" parTransId="{F0F2806E-A637-4068-8749-7CE758660520}" sibTransId="{F007A311-CDC8-4125-9DFF-636F2377C872}"/>
    <dgm:cxn modelId="{028F3B10-B4B3-4CD8-B84B-C7A58EC5FC51}" type="presOf" srcId="{C71322E1-85B8-40B9-AA81-7C94D17AE083}" destId="{3585FDA8-D81A-4316-BFFA-B98F8D957732}" srcOrd="0" destOrd="0" presId="urn:microsoft.com/office/officeart/2005/8/layout/hChevron3"/>
    <dgm:cxn modelId="{75D4D914-6BF6-400E-8D48-46A9C1E60BBD}" type="presOf" srcId="{5DA87C09-0298-4171-BC1A-C3D2901E2E53}" destId="{8C5F8FCC-860E-4BF6-A081-7E935866EC50}" srcOrd="0" destOrd="0" presId="urn:microsoft.com/office/officeart/2005/8/layout/hChevron3"/>
    <dgm:cxn modelId="{B4F21F1F-E198-4795-85F7-040B4625A033}" srcId="{43410DDC-8A1E-4B4E-8176-A0193850B951}" destId="{216951D6-AA62-4162-886B-3C3CC8485CD4}" srcOrd="0" destOrd="0" parTransId="{E9B1A1CA-64FD-4588-BB35-533F3693AA6A}" sibTransId="{46A4BC65-EC25-4853-A515-2DA9BA39D7A0}"/>
    <dgm:cxn modelId="{B8C2B321-9359-4146-86D0-C2D4FB738A3B}" srcId="{43410DDC-8A1E-4B4E-8176-A0193850B951}" destId="{5DA87C09-0298-4171-BC1A-C3D2901E2E53}" srcOrd="3" destOrd="0" parTransId="{D8515A74-35B6-4B0D-9D63-02114B002BF8}" sibTransId="{26C4A5DB-8EA9-472E-862B-9451A087DD4F}"/>
    <dgm:cxn modelId="{89839A25-F953-4950-9E4B-667043855F69}" type="presOf" srcId="{E12F1CFD-671F-4108-9232-A1C5332690B6}" destId="{D98CCA97-519C-458F-ADBC-0646C975F019}" srcOrd="0" destOrd="0" presId="urn:microsoft.com/office/officeart/2005/8/layout/hChevron3"/>
    <dgm:cxn modelId="{B9A0842D-3A8C-4D7D-92A3-78204E7D576C}" type="presOf" srcId="{216951D6-AA62-4162-886B-3C3CC8485CD4}" destId="{C6789817-69E9-427C-8341-9E9A8A8515F7}" srcOrd="0" destOrd="0" presId="urn:microsoft.com/office/officeart/2005/8/layout/hChevron3"/>
    <dgm:cxn modelId="{052F3C70-AA77-4364-A997-68561467B2F5}" srcId="{43410DDC-8A1E-4B4E-8176-A0193850B951}" destId="{67A89652-0A87-435F-84C9-CC9CD94741D8}" srcOrd="1" destOrd="0" parTransId="{7E3E41B5-06F7-4DBD-8D10-C9895F9E7BE4}" sibTransId="{E007AE25-225D-4D92-8DDE-15210FA879E3}"/>
    <dgm:cxn modelId="{26A9CC95-7646-4C11-9C84-402B4EBC270D}" type="presOf" srcId="{33E572F1-4CD0-496D-BD41-9FB045B2D39C}" destId="{12FFEFCD-E721-4463-A36E-20BA29EB648C}" srcOrd="0" destOrd="0" presId="urn:microsoft.com/office/officeart/2005/8/layout/hChevron3"/>
    <dgm:cxn modelId="{7157AEBE-F961-46E8-BE5B-72C22B28DE2A}" srcId="{43410DDC-8A1E-4B4E-8176-A0193850B951}" destId="{C71322E1-85B8-40B9-AA81-7C94D17AE083}" srcOrd="6" destOrd="0" parTransId="{69835901-9258-499D-B93C-8074B9017424}" sibTransId="{5C5E47AE-FAA2-4818-9F26-3AE878EFA930}"/>
    <dgm:cxn modelId="{A436FCCC-290F-4845-A8F3-DCE58D08D783}" type="presOf" srcId="{67A89652-0A87-435F-84C9-CC9CD94741D8}" destId="{4258664E-5310-4DB6-B9EC-7AE305E62481}" srcOrd="0" destOrd="0" presId="urn:microsoft.com/office/officeart/2005/8/layout/hChevron3"/>
    <dgm:cxn modelId="{20AF00D9-38A8-433D-B903-5259CA80E842}" srcId="{43410DDC-8A1E-4B4E-8176-A0193850B951}" destId="{E12F1CFD-671F-4108-9232-A1C5332690B6}" srcOrd="2" destOrd="0" parTransId="{5A1B7C6E-17FC-4B32-86C8-346A4E15A5BB}" sibTransId="{B8C80A32-90A4-4FA7-84C0-FACBA1BB52CE}"/>
    <dgm:cxn modelId="{FBA0CFE7-3BCE-4AE0-BF27-1DF2859BD664}" type="presOf" srcId="{43410DDC-8A1E-4B4E-8176-A0193850B951}" destId="{B55B112B-AAB3-4D89-ADE2-FC7A0ECAC36C}" srcOrd="0" destOrd="0" presId="urn:microsoft.com/office/officeart/2005/8/layout/hChevron3"/>
    <dgm:cxn modelId="{696747EB-1ED3-4180-A92B-74966B6454D5}" srcId="{43410DDC-8A1E-4B4E-8176-A0193850B951}" destId="{8D59DFEF-F1E8-45DF-8045-4010807A1FA7}" srcOrd="5" destOrd="0" parTransId="{B602010C-CCBC-4116-B2C0-61A9C62AA550}" sibTransId="{8C014719-F1B9-4AD8-887D-B661B2955D33}"/>
    <dgm:cxn modelId="{C9BB5FEC-29D8-4793-8A65-A767BB3DF741}" type="presOf" srcId="{8D59DFEF-F1E8-45DF-8045-4010807A1FA7}" destId="{00D6F87E-0789-4A4F-BFEE-E0144C1C41FF}" srcOrd="0" destOrd="0" presId="urn:microsoft.com/office/officeart/2005/8/layout/hChevron3"/>
    <dgm:cxn modelId="{E2AD0F72-E3CA-4A7A-8F13-820BE1B7386A}" type="presParOf" srcId="{B55B112B-AAB3-4D89-ADE2-FC7A0ECAC36C}" destId="{C6789817-69E9-427C-8341-9E9A8A8515F7}" srcOrd="0" destOrd="0" presId="urn:microsoft.com/office/officeart/2005/8/layout/hChevron3"/>
    <dgm:cxn modelId="{1EFFA49E-73A7-4927-894C-D38699E93A97}" type="presParOf" srcId="{B55B112B-AAB3-4D89-ADE2-FC7A0ECAC36C}" destId="{C68A5F3C-581E-493D-A05E-FAA82E5EA4DC}" srcOrd="1" destOrd="0" presId="urn:microsoft.com/office/officeart/2005/8/layout/hChevron3"/>
    <dgm:cxn modelId="{7B3A9A0A-B132-4C8F-BFF2-0288DBB56A23}" type="presParOf" srcId="{B55B112B-AAB3-4D89-ADE2-FC7A0ECAC36C}" destId="{4258664E-5310-4DB6-B9EC-7AE305E62481}" srcOrd="2" destOrd="0" presId="urn:microsoft.com/office/officeart/2005/8/layout/hChevron3"/>
    <dgm:cxn modelId="{37F0D5AE-3F30-4900-9FBC-4B54E3C044B2}" type="presParOf" srcId="{B55B112B-AAB3-4D89-ADE2-FC7A0ECAC36C}" destId="{DFE5FB01-CC62-4029-8435-7A3A58DBD32E}" srcOrd="3" destOrd="0" presId="urn:microsoft.com/office/officeart/2005/8/layout/hChevron3"/>
    <dgm:cxn modelId="{91A59F14-F0EE-4B66-9F45-C3722EEE86B0}" type="presParOf" srcId="{B55B112B-AAB3-4D89-ADE2-FC7A0ECAC36C}" destId="{D98CCA97-519C-458F-ADBC-0646C975F019}" srcOrd="4" destOrd="0" presId="urn:microsoft.com/office/officeart/2005/8/layout/hChevron3"/>
    <dgm:cxn modelId="{F469834E-1CE8-4D8E-8DFD-83AFF4CB9905}" type="presParOf" srcId="{B55B112B-AAB3-4D89-ADE2-FC7A0ECAC36C}" destId="{05FB3A0D-2211-4E8B-B405-8DEE030D8FCB}" srcOrd="5" destOrd="0" presId="urn:microsoft.com/office/officeart/2005/8/layout/hChevron3"/>
    <dgm:cxn modelId="{40DE11F7-A577-43A1-8B08-47945B7EC554}" type="presParOf" srcId="{B55B112B-AAB3-4D89-ADE2-FC7A0ECAC36C}" destId="{8C5F8FCC-860E-4BF6-A081-7E935866EC50}" srcOrd="6" destOrd="0" presId="urn:microsoft.com/office/officeart/2005/8/layout/hChevron3"/>
    <dgm:cxn modelId="{59640207-BA77-4F8E-A3BE-97632CB4705F}" type="presParOf" srcId="{B55B112B-AAB3-4D89-ADE2-FC7A0ECAC36C}" destId="{3FB131C3-7DAF-49E4-B106-91906443D67E}" srcOrd="7" destOrd="0" presId="urn:microsoft.com/office/officeart/2005/8/layout/hChevron3"/>
    <dgm:cxn modelId="{FB3E721C-EF7A-4E46-86CE-BD59C594B5EE}" type="presParOf" srcId="{B55B112B-AAB3-4D89-ADE2-FC7A0ECAC36C}" destId="{12FFEFCD-E721-4463-A36E-20BA29EB648C}" srcOrd="8" destOrd="0" presId="urn:microsoft.com/office/officeart/2005/8/layout/hChevron3"/>
    <dgm:cxn modelId="{EE29ECB4-259F-4DAD-865D-C221CFB60BA6}" type="presParOf" srcId="{B55B112B-AAB3-4D89-ADE2-FC7A0ECAC36C}" destId="{0ADE3DCD-D9AE-4EA2-A260-A41B0A7B1BEB}" srcOrd="9" destOrd="0" presId="urn:microsoft.com/office/officeart/2005/8/layout/hChevron3"/>
    <dgm:cxn modelId="{ADFD751E-7341-4001-9B74-60EC727B5367}" type="presParOf" srcId="{B55B112B-AAB3-4D89-ADE2-FC7A0ECAC36C}" destId="{00D6F87E-0789-4A4F-BFEE-E0144C1C41FF}" srcOrd="10" destOrd="0" presId="urn:microsoft.com/office/officeart/2005/8/layout/hChevron3"/>
    <dgm:cxn modelId="{1E05CD4E-3872-4D7A-BAE4-51E4E858283D}" type="presParOf" srcId="{B55B112B-AAB3-4D89-ADE2-FC7A0ECAC36C}" destId="{8D941A20-A2B2-4AFE-BD9A-B2BE279EB4A4}" srcOrd="11" destOrd="0" presId="urn:microsoft.com/office/officeart/2005/8/layout/hChevron3"/>
    <dgm:cxn modelId="{992B8029-BDFA-421F-8610-7F91B3DD7DEB}" type="presParOf" srcId="{B55B112B-AAB3-4D89-ADE2-FC7A0ECAC36C}" destId="{3585FDA8-D81A-4316-BFFA-B98F8D957732}"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522E4B-ECAF-6E4A-A295-49D052A15589}" type="doc">
      <dgm:prSet loTypeId="urn:microsoft.com/office/officeart/2005/8/layout/vList3" loCatId="" qsTypeId="urn:microsoft.com/office/officeart/2005/8/quickstyle/simple1" qsCatId="simple" csTypeId="urn:microsoft.com/office/officeart/2005/8/colors/accent1_2" csCatId="accent1" phldr="1"/>
      <dgm:spPr/>
    </dgm:pt>
    <dgm:pt modelId="{835AB4DC-0834-3E4F-AF35-0FD188697F7C}">
      <dgm:prSet>
        <dgm:style>
          <a:lnRef idx="2">
            <a:schemeClr val="accent3"/>
          </a:lnRef>
          <a:fillRef idx="1">
            <a:schemeClr val="lt1"/>
          </a:fillRef>
          <a:effectRef idx="0">
            <a:schemeClr val="accent3"/>
          </a:effectRef>
          <a:fontRef idx="minor">
            <a:schemeClr val="dk1"/>
          </a:fontRef>
        </dgm:style>
      </dgm:prSet>
      <dgm:spPr/>
      <dgm:t>
        <a:bodyPr/>
        <a:lstStyle/>
        <a:p>
          <a:r>
            <a:rPr lang="en-US" dirty="0"/>
            <a:t>Get your institution to provide the numbers of follow-up visits by time since diagnosis.</a:t>
          </a:r>
        </a:p>
      </dgm:t>
    </dgm:pt>
    <dgm:pt modelId="{650B4FED-66DB-DA49-8E5A-77ACA0CD729F}" type="parTrans" cxnId="{323CF592-25DC-794C-A3F0-085387227D46}">
      <dgm:prSet/>
      <dgm:spPr/>
      <dgm:t>
        <a:bodyPr/>
        <a:lstStyle/>
        <a:p>
          <a:endParaRPr lang="en-US"/>
        </a:p>
      </dgm:t>
    </dgm:pt>
    <dgm:pt modelId="{DE7AC4A8-8765-5545-8205-89D8CC26D5AF}" type="sibTrans" cxnId="{323CF592-25DC-794C-A3F0-085387227D46}">
      <dgm:prSet/>
      <dgm:spPr/>
      <dgm:t>
        <a:bodyPr/>
        <a:lstStyle/>
        <a:p>
          <a:endParaRPr lang="en-US"/>
        </a:p>
      </dgm:t>
    </dgm:pt>
    <dgm:pt modelId="{E7DA2661-04D7-C54A-8CA2-1046D9A057A2}">
      <dgm:prSet>
        <dgm:style>
          <a:lnRef idx="2">
            <a:schemeClr val="accent3"/>
          </a:lnRef>
          <a:fillRef idx="1">
            <a:schemeClr val="lt1"/>
          </a:fillRef>
          <a:effectRef idx="0">
            <a:schemeClr val="accent3"/>
          </a:effectRef>
          <a:fontRef idx="minor">
            <a:schemeClr val="dk1"/>
          </a:fontRef>
        </dgm:style>
      </dgm:prSet>
      <dgm:spPr/>
      <dgm:t>
        <a:bodyPr/>
        <a:lstStyle/>
        <a:p>
          <a:r>
            <a:rPr lang="en-US" dirty="0">
              <a:sym typeface="Wingdings" panose="05000000000000000000" pitchFamily="2" charset="2"/>
            </a:rPr>
            <a:t>Identify PCP interested in taking care of survivors in your area.</a:t>
          </a:r>
        </a:p>
      </dgm:t>
    </dgm:pt>
    <dgm:pt modelId="{7528B327-AF6D-AB4C-AC76-8C70C6FB0AE3}" type="parTrans" cxnId="{A5D90146-9F2E-6544-A39A-01C37FA67B9C}">
      <dgm:prSet/>
      <dgm:spPr/>
      <dgm:t>
        <a:bodyPr/>
        <a:lstStyle/>
        <a:p>
          <a:endParaRPr lang="en-US"/>
        </a:p>
      </dgm:t>
    </dgm:pt>
    <dgm:pt modelId="{5CE2E5CF-4F2D-0C4F-B3C7-763EB799A6AD}" type="sibTrans" cxnId="{A5D90146-9F2E-6544-A39A-01C37FA67B9C}">
      <dgm:prSet/>
      <dgm:spPr/>
      <dgm:t>
        <a:bodyPr/>
        <a:lstStyle/>
        <a:p>
          <a:endParaRPr lang="en-US"/>
        </a:p>
      </dgm:t>
    </dgm:pt>
    <dgm:pt modelId="{D9A450C3-C123-9144-A1F5-3EBE7BB32277}">
      <dgm:prSet>
        <dgm:style>
          <a:lnRef idx="2">
            <a:schemeClr val="accent3"/>
          </a:lnRef>
          <a:fillRef idx="1">
            <a:schemeClr val="lt1"/>
          </a:fillRef>
          <a:effectRef idx="0">
            <a:schemeClr val="accent3"/>
          </a:effectRef>
          <a:fontRef idx="minor">
            <a:schemeClr val="dk1"/>
          </a:fontRef>
        </dgm:style>
      </dgm:prSet>
      <dgm:spPr/>
      <dgm:t>
        <a:bodyPr/>
        <a:lstStyle/>
        <a:p>
          <a:r>
            <a:rPr lang="en-US" dirty="0"/>
            <a:t>Reorganize your follow-up of patients off treatment to their own follow-up clinics</a:t>
          </a:r>
          <a:r>
            <a:rPr lang="en-US" dirty="0">
              <a:sym typeface="Wingdings" panose="05000000000000000000" pitchFamily="2" charset="2"/>
            </a:rPr>
            <a:t> first integrate and then move fully to APP  transition to PCP over time.</a:t>
          </a:r>
        </a:p>
      </dgm:t>
    </dgm:pt>
    <dgm:pt modelId="{ED97483B-EA48-8546-88E3-3EE17472B213}" type="parTrans" cxnId="{AD6256F7-DE08-EE4B-9270-B4EFBDB6DFAA}">
      <dgm:prSet/>
      <dgm:spPr/>
      <dgm:t>
        <a:bodyPr/>
        <a:lstStyle/>
        <a:p>
          <a:endParaRPr lang="en-US"/>
        </a:p>
      </dgm:t>
    </dgm:pt>
    <dgm:pt modelId="{CAC34D3F-69A6-0D4B-92AA-9CD592CD87E2}" type="sibTrans" cxnId="{AD6256F7-DE08-EE4B-9270-B4EFBDB6DFAA}">
      <dgm:prSet/>
      <dgm:spPr/>
      <dgm:t>
        <a:bodyPr/>
        <a:lstStyle/>
        <a:p>
          <a:endParaRPr lang="en-US"/>
        </a:p>
      </dgm:t>
    </dgm:pt>
    <dgm:pt modelId="{6277281B-32A1-C244-82BA-8AF987EE34EC}">
      <dgm:prSet>
        <dgm:style>
          <a:lnRef idx="2">
            <a:schemeClr val="accent3"/>
          </a:lnRef>
          <a:fillRef idx="1">
            <a:schemeClr val="lt1"/>
          </a:fillRef>
          <a:effectRef idx="0">
            <a:schemeClr val="accent3"/>
          </a:effectRef>
          <a:fontRef idx="minor">
            <a:schemeClr val="dk1"/>
          </a:fontRef>
        </dgm:style>
      </dgm:prSet>
      <dgm:spPr/>
      <dgm:t>
        <a:bodyPr/>
        <a:lstStyle/>
        <a:p>
          <a:r>
            <a:rPr lang="en-US" dirty="0">
              <a:sym typeface="Wingdings" panose="05000000000000000000" pitchFamily="2" charset="2"/>
            </a:rPr>
            <a:t>Discuss long-term plans of care with new patients throughout their care.</a:t>
          </a:r>
          <a:endParaRPr lang="en-US" dirty="0"/>
        </a:p>
      </dgm:t>
    </dgm:pt>
    <dgm:pt modelId="{6D241647-1041-7A4A-B620-268303A5B5E4}" type="parTrans" cxnId="{E0DD4A43-E7F2-EB42-96E4-D01E33C66896}">
      <dgm:prSet/>
      <dgm:spPr/>
      <dgm:t>
        <a:bodyPr/>
        <a:lstStyle/>
        <a:p>
          <a:endParaRPr lang="en-US"/>
        </a:p>
      </dgm:t>
    </dgm:pt>
    <dgm:pt modelId="{2360225A-6D21-9548-812F-18AEE8E7164C}" type="sibTrans" cxnId="{E0DD4A43-E7F2-EB42-96E4-D01E33C66896}">
      <dgm:prSet/>
      <dgm:spPr/>
      <dgm:t>
        <a:bodyPr/>
        <a:lstStyle/>
        <a:p>
          <a:endParaRPr lang="en-US"/>
        </a:p>
      </dgm:t>
    </dgm:pt>
    <dgm:pt modelId="{7F567011-4853-FB43-BDCE-C514004A0256}" type="pres">
      <dgm:prSet presAssocID="{85522E4B-ECAF-6E4A-A295-49D052A15589}" presName="linearFlow" presStyleCnt="0">
        <dgm:presLayoutVars>
          <dgm:dir/>
          <dgm:resizeHandles val="exact"/>
        </dgm:presLayoutVars>
      </dgm:prSet>
      <dgm:spPr/>
    </dgm:pt>
    <dgm:pt modelId="{385D46A6-EA0F-7A4C-9408-DFF6389FA294}" type="pres">
      <dgm:prSet presAssocID="{D9A450C3-C123-9144-A1F5-3EBE7BB32277}" presName="composite" presStyleCnt="0"/>
      <dgm:spPr/>
    </dgm:pt>
    <dgm:pt modelId="{78F8B934-3E15-6340-BF36-470056270901}" type="pres">
      <dgm:prSet presAssocID="{D9A450C3-C123-9144-A1F5-3EBE7BB32277}" presName="imgShp" presStyleLbl="fgImgPlace1" presStyleIdx="0" presStyleCnt="4" custLinFactX="-42439" custLinFactNeighborX="-100000" custLinFactNeighborY="678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5F62E983-7FE2-FD41-92BB-F8309E2202B0}" type="pres">
      <dgm:prSet presAssocID="{D9A450C3-C123-9144-A1F5-3EBE7BB32277}" presName="txShp" presStyleLbl="node1" presStyleIdx="0" presStyleCnt="4" custScaleX="133042" custLinFactNeighborX="5803" custLinFactNeighborY="2220">
        <dgm:presLayoutVars>
          <dgm:bulletEnabled val="1"/>
        </dgm:presLayoutVars>
      </dgm:prSet>
      <dgm:spPr/>
    </dgm:pt>
    <dgm:pt modelId="{2A83C832-D80D-794D-AC69-2EBF152631FB}" type="pres">
      <dgm:prSet presAssocID="{CAC34D3F-69A6-0D4B-92AA-9CD592CD87E2}" presName="spacing" presStyleCnt="0"/>
      <dgm:spPr/>
    </dgm:pt>
    <dgm:pt modelId="{673E8284-C4ED-DB41-BF36-C5BAE64BA7F7}" type="pres">
      <dgm:prSet presAssocID="{835AB4DC-0834-3E4F-AF35-0FD188697F7C}" presName="composite" presStyleCnt="0"/>
      <dgm:spPr/>
    </dgm:pt>
    <dgm:pt modelId="{24895361-2D6E-F147-95DD-334F0B436AB9}" type="pres">
      <dgm:prSet presAssocID="{835AB4DC-0834-3E4F-AF35-0FD188697F7C}" presName="imgShp" presStyleLbl="fgImgPlace1" presStyleIdx="1" presStyleCnt="4" custLinFactX="-45830" custLinFactNeighborX="-100000" custLinFactNeighborY="5087"/>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99E72C32-9B8F-F649-8ED2-C55F4419D7BA}" type="pres">
      <dgm:prSet presAssocID="{835AB4DC-0834-3E4F-AF35-0FD188697F7C}" presName="txShp" presStyleLbl="node1" presStyleIdx="1" presStyleCnt="4" custScaleX="133380" custLinFactNeighborX="5427" custLinFactNeighborY="4342">
        <dgm:presLayoutVars>
          <dgm:bulletEnabled val="1"/>
        </dgm:presLayoutVars>
      </dgm:prSet>
      <dgm:spPr/>
    </dgm:pt>
    <dgm:pt modelId="{7B6151BC-F667-4041-8110-93BC78EF3B2D}" type="pres">
      <dgm:prSet presAssocID="{DE7AC4A8-8765-5545-8205-89D8CC26D5AF}" presName="spacing" presStyleCnt="0"/>
      <dgm:spPr/>
    </dgm:pt>
    <dgm:pt modelId="{F51A19E0-4F32-DC4B-BBDC-EF746EADBBFF}" type="pres">
      <dgm:prSet presAssocID="{6277281B-32A1-C244-82BA-8AF987EE34EC}" presName="composite" presStyleCnt="0"/>
      <dgm:spPr/>
    </dgm:pt>
    <dgm:pt modelId="{1FCD8B1B-AAB9-814C-B91A-BAFF4CD659F4}" type="pres">
      <dgm:prSet presAssocID="{6277281B-32A1-C244-82BA-8AF987EE34EC}" presName="imgShp" presStyleLbl="fgImgPlace1" presStyleIdx="2" presStyleCnt="4" custLinFactX="-42439" custLinFactNeighborX="-100000" custLinFactNeighborY="3392"/>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B3088909-9EFF-0E4B-8304-BF4FBB8E1297}" type="pres">
      <dgm:prSet presAssocID="{6277281B-32A1-C244-82BA-8AF987EE34EC}" presName="txShp" presStyleLbl="node1" presStyleIdx="2" presStyleCnt="4" custScaleX="133138" custLinFactY="27178" custLinFactNeighborX="5746" custLinFactNeighborY="100000">
        <dgm:presLayoutVars>
          <dgm:bulletEnabled val="1"/>
        </dgm:presLayoutVars>
      </dgm:prSet>
      <dgm:spPr/>
    </dgm:pt>
    <dgm:pt modelId="{6669A57E-E73A-FB42-B03B-4E1C813B7BA0}" type="pres">
      <dgm:prSet presAssocID="{2360225A-6D21-9548-812F-18AEE8E7164C}" presName="spacing" presStyleCnt="0"/>
      <dgm:spPr/>
    </dgm:pt>
    <dgm:pt modelId="{992F4233-FF40-C64E-95B8-57F72A7A73A2}" type="pres">
      <dgm:prSet presAssocID="{E7DA2661-04D7-C54A-8CA2-1046D9A057A2}" presName="composite" presStyleCnt="0"/>
      <dgm:spPr/>
    </dgm:pt>
    <dgm:pt modelId="{1C47FDBE-850C-5C46-8679-BA2452773836}" type="pres">
      <dgm:prSet presAssocID="{E7DA2661-04D7-C54A-8CA2-1046D9A057A2}" presName="imgShp" presStyleLbl="fgImgPlace1" presStyleIdx="3" presStyleCnt="4" custLinFactX="-28873" custLinFactNeighborX="-100000"/>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0F423873-3B59-3F42-B397-D9508E0E19AD}" type="pres">
      <dgm:prSet presAssocID="{E7DA2661-04D7-C54A-8CA2-1046D9A057A2}" presName="txShp" presStyleLbl="node1" presStyleIdx="3" presStyleCnt="4" custScaleX="133140" custLinFactY="-30632" custLinFactNeighborX="6439" custLinFactNeighborY="-100000">
        <dgm:presLayoutVars>
          <dgm:bulletEnabled val="1"/>
        </dgm:presLayoutVars>
      </dgm:prSet>
      <dgm:spPr/>
    </dgm:pt>
  </dgm:ptLst>
  <dgm:cxnLst>
    <dgm:cxn modelId="{EFF3B13E-9E9F-1047-9BD7-225C468637AC}" type="presOf" srcId="{D9A450C3-C123-9144-A1F5-3EBE7BB32277}" destId="{5F62E983-7FE2-FD41-92BB-F8309E2202B0}" srcOrd="0" destOrd="0" presId="urn:microsoft.com/office/officeart/2005/8/layout/vList3"/>
    <dgm:cxn modelId="{E0DD4A43-E7F2-EB42-96E4-D01E33C66896}" srcId="{85522E4B-ECAF-6E4A-A295-49D052A15589}" destId="{6277281B-32A1-C244-82BA-8AF987EE34EC}" srcOrd="2" destOrd="0" parTransId="{6D241647-1041-7A4A-B620-268303A5B5E4}" sibTransId="{2360225A-6D21-9548-812F-18AEE8E7164C}"/>
    <dgm:cxn modelId="{A5D90146-9F2E-6544-A39A-01C37FA67B9C}" srcId="{85522E4B-ECAF-6E4A-A295-49D052A15589}" destId="{E7DA2661-04D7-C54A-8CA2-1046D9A057A2}" srcOrd="3" destOrd="0" parTransId="{7528B327-AF6D-AB4C-AC76-8C70C6FB0AE3}" sibTransId="{5CE2E5CF-4F2D-0C4F-B3C7-763EB799A6AD}"/>
    <dgm:cxn modelId="{D1ED356F-C8C5-A943-B674-F3094F18D270}" type="presOf" srcId="{835AB4DC-0834-3E4F-AF35-0FD188697F7C}" destId="{99E72C32-9B8F-F649-8ED2-C55F4419D7BA}" srcOrd="0" destOrd="0" presId="urn:microsoft.com/office/officeart/2005/8/layout/vList3"/>
    <dgm:cxn modelId="{503BAB58-59BC-FE49-AC42-A65C20E2CFE2}" type="presOf" srcId="{85522E4B-ECAF-6E4A-A295-49D052A15589}" destId="{7F567011-4853-FB43-BDCE-C514004A0256}" srcOrd="0" destOrd="0" presId="urn:microsoft.com/office/officeart/2005/8/layout/vList3"/>
    <dgm:cxn modelId="{FA25FF7B-F99A-8A4B-8F8D-AF3826412B6B}" type="presOf" srcId="{6277281B-32A1-C244-82BA-8AF987EE34EC}" destId="{B3088909-9EFF-0E4B-8304-BF4FBB8E1297}" srcOrd="0" destOrd="0" presId="urn:microsoft.com/office/officeart/2005/8/layout/vList3"/>
    <dgm:cxn modelId="{E40E6791-A8D3-A54D-B288-C3BCDDE4EBE7}" type="presOf" srcId="{E7DA2661-04D7-C54A-8CA2-1046D9A057A2}" destId="{0F423873-3B59-3F42-B397-D9508E0E19AD}" srcOrd="0" destOrd="0" presId="urn:microsoft.com/office/officeart/2005/8/layout/vList3"/>
    <dgm:cxn modelId="{323CF592-25DC-794C-A3F0-085387227D46}" srcId="{85522E4B-ECAF-6E4A-A295-49D052A15589}" destId="{835AB4DC-0834-3E4F-AF35-0FD188697F7C}" srcOrd="1" destOrd="0" parTransId="{650B4FED-66DB-DA49-8E5A-77ACA0CD729F}" sibTransId="{DE7AC4A8-8765-5545-8205-89D8CC26D5AF}"/>
    <dgm:cxn modelId="{AD6256F7-DE08-EE4B-9270-B4EFBDB6DFAA}" srcId="{85522E4B-ECAF-6E4A-A295-49D052A15589}" destId="{D9A450C3-C123-9144-A1F5-3EBE7BB32277}" srcOrd="0" destOrd="0" parTransId="{ED97483B-EA48-8546-88E3-3EE17472B213}" sibTransId="{CAC34D3F-69A6-0D4B-92AA-9CD592CD87E2}"/>
    <dgm:cxn modelId="{9E915334-F374-594E-868A-665241A2D534}" type="presParOf" srcId="{7F567011-4853-FB43-BDCE-C514004A0256}" destId="{385D46A6-EA0F-7A4C-9408-DFF6389FA294}" srcOrd="0" destOrd="0" presId="urn:microsoft.com/office/officeart/2005/8/layout/vList3"/>
    <dgm:cxn modelId="{B963119B-C953-2847-A679-8BCEE0FB370E}" type="presParOf" srcId="{385D46A6-EA0F-7A4C-9408-DFF6389FA294}" destId="{78F8B934-3E15-6340-BF36-470056270901}" srcOrd="0" destOrd="0" presId="urn:microsoft.com/office/officeart/2005/8/layout/vList3"/>
    <dgm:cxn modelId="{348C87DA-CB0D-DB46-85ED-3D2BD6C844DC}" type="presParOf" srcId="{385D46A6-EA0F-7A4C-9408-DFF6389FA294}" destId="{5F62E983-7FE2-FD41-92BB-F8309E2202B0}" srcOrd="1" destOrd="0" presId="urn:microsoft.com/office/officeart/2005/8/layout/vList3"/>
    <dgm:cxn modelId="{E97DB232-D765-4A4B-91B5-56ACC8CF8A1C}" type="presParOf" srcId="{7F567011-4853-FB43-BDCE-C514004A0256}" destId="{2A83C832-D80D-794D-AC69-2EBF152631FB}" srcOrd="1" destOrd="0" presId="urn:microsoft.com/office/officeart/2005/8/layout/vList3"/>
    <dgm:cxn modelId="{0D8E72CB-FD7D-B746-9225-18B754D110AE}" type="presParOf" srcId="{7F567011-4853-FB43-BDCE-C514004A0256}" destId="{673E8284-C4ED-DB41-BF36-C5BAE64BA7F7}" srcOrd="2" destOrd="0" presId="urn:microsoft.com/office/officeart/2005/8/layout/vList3"/>
    <dgm:cxn modelId="{1325BBCA-964C-604B-8CA2-7D6BD86FC6A5}" type="presParOf" srcId="{673E8284-C4ED-DB41-BF36-C5BAE64BA7F7}" destId="{24895361-2D6E-F147-95DD-334F0B436AB9}" srcOrd="0" destOrd="0" presId="urn:microsoft.com/office/officeart/2005/8/layout/vList3"/>
    <dgm:cxn modelId="{602FD786-B6BF-5E42-B710-7CD83A8267D1}" type="presParOf" srcId="{673E8284-C4ED-DB41-BF36-C5BAE64BA7F7}" destId="{99E72C32-9B8F-F649-8ED2-C55F4419D7BA}" srcOrd="1" destOrd="0" presId="urn:microsoft.com/office/officeart/2005/8/layout/vList3"/>
    <dgm:cxn modelId="{7FFEC585-25F4-7249-B0B2-819404FDF2A4}" type="presParOf" srcId="{7F567011-4853-FB43-BDCE-C514004A0256}" destId="{7B6151BC-F667-4041-8110-93BC78EF3B2D}" srcOrd="3" destOrd="0" presId="urn:microsoft.com/office/officeart/2005/8/layout/vList3"/>
    <dgm:cxn modelId="{48CDEC64-05F2-3645-B0BE-F0843D1A9D25}" type="presParOf" srcId="{7F567011-4853-FB43-BDCE-C514004A0256}" destId="{F51A19E0-4F32-DC4B-BBDC-EF746EADBBFF}" srcOrd="4" destOrd="0" presId="urn:microsoft.com/office/officeart/2005/8/layout/vList3"/>
    <dgm:cxn modelId="{EA32EF23-BBCB-3948-B454-94845CFA4819}" type="presParOf" srcId="{F51A19E0-4F32-DC4B-BBDC-EF746EADBBFF}" destId="{1FCD8B1B-AAB9-814C-B91A-BAFF4CD659F4}" srcOrd="0" destOrd="0" presId="urn:microsoft.com/office/officeart/2005/8/layout/vList3"/>
    <dgm:cxn modelId="{BAEAF53F-6DCD-8345-A8F9-56C7D25DA423}" type="presParOf" srcId="{F51A19E0-4F32-DC4B-BBDC-EF746EADBBFF}" destId="{B3088909-9EFF-0E4B-8304-BF4FBB8E1297}" srcOrd="1" destOrd="0" presId="urn:microsoft.com/office/officeart/2005/8/layout/vList3"/>
    <dgm:cxn modelId="{04665D0A-F562-3042-B09C-86B15CAF04ED}" type="presParOf" srcId="{7F567011-4853-FB43-BDCE-C514004A0256}" destId="{6669A57E-E73A-FB42-B03B-4E1C813B7BA0}" srcOrd="5" destOrd="0" presId="urn:microsoft.com/office/officeart/2005/8/layout/vList3"/>
    <dgm:cxn modelId="{0B41A606-9F67-F546-9031-E925EB62FDBD}" type="presParOf" srcId="{7F567011-4853-FB43-BDCE-C514004A0256}" destId="{992F4233-FF40-C64E-95B8-57F72A7A73A2}" srcOrd="6" destOrd="0" presId="urn:microsoft.com/office/officeart/2005/8/layout/vList3"/>
    <dgm:cxn modelId="{FF929688-174B-014E-ADAB-C59FD3E03C7E}" type="presParOf" srcId="{992F4233-FF40-C64E-95B8-57F72A7A73A2}" destId="{1C47FDBE-850C-5C46-8679-BA2452773836}" srcOrd="0" destOrd="0" presId="urn:microsoft.com/office/officeart/2005/8/layout/vList3"/>
    <dgm:cxn modelId="{38842B84-56D8-2F41-BBA1-68969555AD50}" type="presParOf" srcId="{992F4233-FF40-C64E-95B8-57F72A7A73A2}" destId="{0F423873-3B59-3F42-B397-D9508E0E19A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89817-69E9-427C-8341-9E9A8A8515F7}">
      <dsp:nvSpPr>
        <dsp:cNvPr id="0" name=""/>
        <dsp:cNvSpPr/>
      </dsp:nvSpPr>
      <dsp:spPr>
        <a:xfrm>
          <a:off x="1317" y="1722035"/>
          <a:ext cx="1549821" cy="61992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rPr>
            <a:t>1950 5-yr </a:t>
          </a:r>
        </a:p>
        <a:p>
          <a:pPr marL="0" lvl="0" indent="0" algn="ctr" defTabSz="488950">
            <a:lnSpc>
              <a:spcPct val="100000"/>
            </a:lnSpc>
            <a:spcBef>
              <a:spcPct val="0"/>
            </a:spcBef>
            <a:spcAft>
              <a:spcPct val="35000"/>
            </a:spcAft>
            <a:buNone/>
          </a:pPr>
          <a:r>
            <a:rPr lang="en-US" sz="1100" b="1" kern="1200" dirty="0">
              <a:solidFill>
                <a:schemeClr val="bg1"/>
              </a:solidFill>
            </a:rPr>
            <a:t>survival = 30%</a:t>
          </a:r>
        </a:p>
      </dsp:txBody>
      <dsp:txXfrm>
        <a:off x="1317" y="1722035"/>
        <a:ext cx="1394839" cy="619928"/>
      </dsp:txXfrm>
    </dsp:sp>
    <dsp:sp modelId="{4258664E-5310-4DB6-B9EC-7AE305E62481}">
      <dsp:nvSpPr>
        <dsp:cNvPr id="0" name=""/>
        <dsp:cNvSpPr/>
      </dsp:nvSpPr>
      <dsp:spPr>
        <a:xfrm>
          <a:off x="1241174" y="1722035"/>
          <a:ext cx="1549821" cy="6199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rPr>
            <a:t>1975 5-yr survival = 48%</a:t>
          </a:r>
        </a:p>
      </dsp:txBody>
      <dsp:txXfrm>
        <a:off x="1551138" y="1722035"/>
        <a:ext cx="929893" cy="619928"/>
      </dsp:txXfrm>
    </dsp:sp>
    <dsp:sp modelId="{D98CCA97-519C-458F-ADBC-0646C975F019}">
      <dsp:nvSpPr>
        <dsp:cNvPr id="0" name=""/>
        <dsp:cNvSpPr/>
      </dsp:nvSpPr>
      <dsp:spPr>
        <a:xfrm>
          <a:off x="2481031" y="1722035"/>
          <a:ext cx="1549821" cy="6199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1986</a:t>
          </a:r>
        </a:p>
      </dsp:txBody>
      <dsp:txXfrm>
        <a:off x="2790995" y="1722035"/>
        <a:ext cx="929893" cy="619928"/>
      </dsp:txXfrm>
    </dsp:sp>
    <dsp:sp modelId="{8C5F8FCC-860E-4BF6-A081-7E935866EC50}">
      <dsp:nvSpPr>
        <dsp:cNvPr id="0" name=""/>
        <dsp:cNvSpPr/>
      </dsp:nvSpPr>
      <dsp:spPr>
        <a:xfrm>
          <a:off x="3720889" y="1722035"/>
          <a:ext cx="1549821" cy="6199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1996</a:t>
          </a:r>
          <a:endParaRPr lang="en-US" sz="1050" b="1" kern="1200" dirty="0">
            <a:solidFill>
              <a:schemeClr val="bg1"/>
            </a:solidFill>
          </a:endParaRPr>
        </a:p>
      </dsp:txBody>
      <dsp:txXfrm>
        <a:off x="4030853" y="1722035"/>
        <a:ext cx="929893" cy="619928"/>
      </dsp:txXfrm>
    </dsp:sp>
    <dsp:sp modelId="{12FFEFCD-E721-4463-A36E-20BA29EB648C}">
      <dsp:nvSpPr>
        <dsp:cNvPr id="0" name=""/>
        <dsp:cNvSpPr/>
      </dsp:nvSpPr>
      <dsp:spPr>
        <a:xfrm>
          <a:off x="4941001" y="1725122"/>
          <a:ext cx="1549821" cy="6199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2005</a:t>
          </a:r>
          <a:endParaRPr lang="en-US" sz="1100" b="1" kern="1200" dirty="0">
            <a:solidFill>
              <a:schemeClr val="bg1"/>
            </a:solidFill>
          </a:endParaRPr>
        </a:p>
      </dsp:txBody>
      <dsp:txXfrm>
        <a:off x="5250965" y="1725122"/>
        <a:ext cx="929893" cy="619928"/>
      </dsp:txXfrm>
    </dsp:sp>
    <dsp:sp modelId="{00D6F87E-0789-4A4F-BFEE-E0144C1C41FF}">
      <dsp:nvSpPr>
        <dsp:cNvPr id="0" name=""/>
        <dsp:cNvSpPr/>
      </dsp:nvSpPr>
      <dsp:spPr>
        <a:xfrm>
          <a:off x="6200603" y="1722035"/>
          <a:ext cx="1549821" cy="6199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2007</a:t>
          </a:r>
        </a:p>
      </dsp:txBody>
      <dsp:txXfrm>
        <a:off x="6510567" y="1722035"/>
        <a:ext cx="929893" cy="619928"/>
      </dsp:txXfrm>
    </dsp:sp>
    <dsp:sp modelId="{3585FDA8-D81A-4316-BFFA-B98F8D957732}">
      <dsp:nvSpPr>
        <dsp:cNvPr id="0" name=""/>
        <dsp:cNvSpPr/>
      </dsp:nvSpPr>
      <dsp:spPr>
        <a:xfrm>
          <a:off x="7440461" y="1722035"/>
          <a:ext cx="1549821" cy="6199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100" b="1" kern="1200" dirty="0">
              <a:solidFill>
                <a:schemeClr val="bg1"/>
              </a:solidFill>
            </a:rPr>
            <a:t>2019 5-yr survival = 68%</a:t>
          </a:r>
        </a:p>
      </dsp:txBody>
      <dsp:txXfrm>
        <a:off x="7750425" y="1722035"/>
        <a:ext cx="929893" cy="619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2E983-7FE2-FD41-92BB-F8309E2202B0}">
      <dsp:nvSpPr>
        <dsp:cNvPr id="0" name=""/>
        <dsp:cNvSpPr/>
      </dsp:nvSpPr>
      <dsp:spPr>
        <a:xfrm rot="10800000">
          <a:off x="1110520" y="24713"/>
          <a:ext cx="10210514" cy="966544"/>
        </a:xfrm>
        <a:prstGeom prst="homePlate">
          <a:avLst/>
        </a:prstGeom>
        <a:solidFill>
          <a:schemeClr val="lt1"/>
        </a:solidFill>
        <a:ln w="127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26219"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Reorganize your follow-up of patients off treatment to their own follow-up clinics</a:t>
          </a:r>
          <a:r>
            <a:rPr lang="en-US" sz="2200" kern="1200" dirty="0">
              <a:sym typeface="Wingdings" panose="05000000000000000000" pitchFamily="2" charset="2"/>
            </a:rPr>
            <a:t> first integrate and then move fully to APP  transition to PCP over time.</a:t>
          </a:r>
        </a:p>
      </dsp:txBody>
      <dsp:txXfrm rot="10800000">
        <a:off x="1352156" y="24713"/>
        <a:ext cx="9968878" cy="966544"/>
      </dsp:txXfrm>
    </dsp:sp>
    <dsp:sp modelId="{78F8B934-3E15-6340-BF36-470056270901}">
      <dsp:nvSpPr>
        <dsp:cNvPr id="0" name=""/>
        <dsp:cNvSpPr/>
      </dsp:nvSpPr>
      <dsp:spPr>
        <a:xfrm>
          <a:off x="73080" y="68817"/>
          <a:ext cx="966544" cy="9665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E72C32-9B8F-F649-8ED2-C55F4419D7BA}">
      <dsp:nvSpPr>
        <dsp:cNvPr id="0" name=""/>
        <dsp:cNvSpPr/>
      </dsp:nvSpPr>
      <dsp:spPr>
        <a:xfrm rot="10800000">
          <a:off x="1068693" y="1300289"/>
          <a:ext cx="10236455" cy="966544"/>
        </a:xfrm>
        <a:prstGeom prst="homePlate">
          <a:avLst/>
        </a:prstGeom>
        <a:solidFill>
          <a:schemeClr val="lt1"/>
        </a:solidFill>
        <a:ln w="127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26219"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Get your institution to provide the numbers of follow-up visits by time since diagnosis.</a:t>
          </a:r>
        </a:p>
      </dsp:txBody>
      <dsp:txXfrm rot="10800000">
        <a:off x="1310329" y="1300289"/>
        <a:ext cx="9994819" cy="966544"/>
      </dsp:txXfrm>
    </dsp:sp>
    <dsp:sp modelId="{24895361-2D6E-F147-95DD-334F0B436AB9}">
      <dsp:nvSpPr>
        <dsp:cNvPr id="0" name=""/>
        <dsp:cNvSpPr/>
      </dsp:nvSpPr>
      <dsp:spPr>
        <a:xfrm>
          <a:off x="40304" y="1307490"/>
          <a:ext cx="966544" cy="9665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088909-9EFF-0E4B-8304-BF4FBB8E1297}">
      <dsp:nvSpPr>
        <dsp:cNvPr id="0" name=""/>
        <dsp:cNvSpPr/>
      </dsp:nvSpPr>
      <dsp:spPr>
        <a:xfrm rot="10800000">
          <a:off x="1102461" y="3742620"/>
          <a:ext cx="10217882" cy="966544"/>
        </a:xfrm>
        <a:prstGeom prst="homePlate">
          <a:avLst/>
        </a:prstGeom>
        <a:solidFill>
          <a:schemeClr val="lt1"/>
        </a:solidFill>
        <a:ln w="127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26219"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sym typeface="Wingdings" panose="05000000000000000000" pitchFamily="2" charset="2"/>
            </a:rPr>
            <a:t>Discuss long-term plans of care with new patients throughout their care.</a:t>
          </a:r>
          <a:endParaRPr lang="en-US" sz="2200" kern="1200" dirty="0"/>
        </a:p>
      </dsp:txBody>
      <dsp:txXfrm rot="10800000">
        <a:off x="1344097" y="3742620"/>
        <a:ext cx="9976246" cy="966544"/>
      </dsp:txXfrm>
    </dsp:sp>
    <dsp:sp modelId="{1FCD8B1B-AAB9-814C-B91A-BAFF4CD659F4}">
      <dsp:nvSpPr>
        <dsp:cNvPr id="0" name=""/>
        <dsp:cNvSpPr/>
      </dsp:nvSpPr>
      <dsp:spPr>
        <a:xfrm>
          <a:off x="73080" y="2546173"/>
          <a:ext cx="966544" cy="9665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423873-3B59-3F42-B397-D9508E0E19AD}">
      <dsp:nvSpPr>
        <dsp:cNvPr id="0" name=""/>
        <dsp:cNvSpPr/>
      </dsp:nvSpPr>
      <dsp:spPr>
        <a:xfrm rot="10800000">
          <a:off x="1155570" y="2505836"/>
          <a:ext cx="10218036" cy="966544"/>
        </a:xfrm>
        <a:prstGeom prst="homePlate">
          <a:avLst/>
        </a:prstGeom>
        <a:solidFill>
          <a:schemeClr val="lt1"/>
        </a:solidFill>
        <a:ln w="127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26219"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sym typeface="Wingdings" panose="05000000000000000000" pitchFamily="2" charset="2"/>
            </a:rPr>
            <a:t>Identify PCP interested in taking care of survivors in your area.</a:t>
          </a:r>
        </a:p>
      </dsp:txBody>
      <dsp:txXfrm rot="10800000">
        <a:off x="1397206" y="2505836"/>
        <a:ext cx="9976400" cy="966544"/>
      </dsp:txXfrm>
    </dsp:sp>
    <dsp:sp modelId="{1C47FDBE-850C-5C46-8679-BA2452773836}">
      <dsp:nvSpPr>
        <dsp:cNvPr id="0" name=""/>
        <dsp:cNvSpPr/>
      </dsp:nvSpPr>
      <dsp:spPr>
        <a:xfrm>
          <a:off x="204201" y="3768453"/>
          <a:ext cx="966544" cy="9665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7C2285-2F2B-4728-A55D-BFA79C1426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BCAN 2019 Think Tank</a:t>
            </a:r>
          </a:p>
        </p:txBody>
      </p:sp>
      <p:sp>
        <p:nvSpPr>
          <p:cNvPr id="3" name="Date Placeholder 2">
            <a:extLst>
              <a:ext uri="{FF2B5EF4-FFF2-40B4-BE49-F238E27FC236}">
                <a16:creationId xmlns:a16="http://schemas.microsoft.com/office/drawing/2014/main" id="{C8E90EC0-C526-47F8-9F35-6AB87EBAB8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8/19</a:t>
            </a:r>
          </a:p>
        </p:txBody>
      </p:sp>
      <p:sp>
        <p:nvSpPr>
          <p:cNvPr id="4" name="Footer Placeholder 3">
            <a:extLst>
              <a:ext uri="{FF2B5EF4-FFF2-40B4-BE49-F238E27FC236}">
                <a16:creationId xmlns:a16="http://schemas.microsoft.com/office/drawing/2014/main" id="{61D5F0F6-9DBB-4197-BEEA-882948DD6F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http://dkmayer.web.unc.edu</a:t>
            </a:r>
          </a:p>
        </p:txBody>
      </p:sp>
      <p:sp>
        <p:nvSpPr>
          <p:cNvPr id="5" name="Slide Number Placeholder 4">
            <a:extLst>
              <a:ext uri="{FF2B5EF4-FFF2-40B4-BE49-F238E27FC236}">
                <a16:creationId xmlns:a16="http://schemas.microsoft.com/office/drawing/2014/main" id="{0A8866E1-BB49-44C0-AD53-6BA53D91A2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FE1544-183C-4720-9795-C1735E9CF97A}" type="slidenum">
              <a:rPr lang="en-US" smtClean="0"/>
              <a:t>‹#›</a:t>
            </a:fld>
            <a:endParaRPr lang="en-US"/>
          </a:p>
        </p:txBody>
      </p:sp>
    </p:spTree>
    <p:extLst>
      <p:ext uri="{BB962C8B-B14F-4D97-AF65-F5344CB8AC3E}">
        <p14:creationId xmlns:p14="http://schemas.microsoft.com/office/powerpoint/2010/main" val="58746957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BCAN 2019 Think Tank</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8/19</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http://dkmayer.web.unc.edu</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8DACF-8309-2044-8EF4-AA7C90F4E9AA}" type="slidenum">
              <a:rPr lang="en-US" smtClean="0"/>
              <a:t>‹#›</a:t>
            </a:fld>
            <a:endParaRPr lang="en-US"/>
          </a:p>
        </p:txBody>
      </p:sp>
    </p:spTree>
    <p:extLst>
      <p:ext uri="{BB962C8B-B14F-4D97-AF65-F5344CB8AC3E}">
        <p14:creationId xmlns:p14="http://schemas.microsoft.com/office/powerpoint/2010/main" val="2763836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Precision_and_recall#Definition_(classification_context)" TargetMode="External"/><Relationship Id="rId13" Type="http://schemas.openxmlformats.org/officeDocument/2006/relationships/hyperlink" Target="https://en.wikipedia.org/wiki/Statistical_power" TargetMode="External"/><Relationship Id="rId18" Type="http://schemas.openxmlformats.org/officeDocument/2006/relationships/hyperlink" Target="https://en.wikipedia.org/wiki/Medicine" TargetMode="External"/><Relationship Id="rId26" Type="http://schemas.openxmlformats.org/officeDocument/2006/relationships/hyperlink" Target="https://en.wikipedia.org/wiki/Receiver_operating_characteristic#cite_note-7" TargetMode="External"/><Relationship Id="rId3" Type="http://schemas.openxmlformats.org/officeDocument/2006/relationships/hyperlink" Target="https://en.wikipedia.org/wiki/Graph_of_a_function" TargetMode="External"/><Relationship Id="rId21" Type="http://schemas.openxmlformats.org/officeDocument/2006/relationships/hyperlink" Target="https://en.wikipedia.org/wiki/Forecasting" TargetMode="External"/><Relationship Id="rId7" Type="http://schemas.openxmlformats.org/officeDocument/2006/relationships/hyperlink" Target="https://en.wikipedia.org/wiki/Sensitivity_(tests)" TargetMode="External"/><Relationship Id="rId12" Type="http://schemas.openxmlformats.org/officeDocument/2006/relationships/hyperlink" Target="https://en.wikipedia.org/wiki/Specificity_(tests)" TargetMode="External"/><Relationship Id="rId17" Type="http://schemas.openxmlformats.org/officeDocument/2006/relationships/hyperlink" Target="https://en.wikipedia.org/wiki/Psychology" TargetMode="External"/><Relationship Id="rId25" Type="http://schemas.openxmlformats.org/officeDocument/2006/relationships/hyperlink" Target="https://en.wikipedia.org/wiki/Receiver_operating_characteristic#cite_note-6" TargetMode="External"/><Relationship Id="rId2" Type="http://schemas.openxmlformats.org/officeDocument/2006/relationships/slide" Target="../slides/slide20.xml"/><Relationship Id="rId16" Type="http://schemas.openxmlformats.org/officeDocument/2006/relationships/hyperlink" Target="https://en.wikipedia.org/wiki/Decision_making" TargetMode="External"/><Relationship Id="rId20" Type="http://schemas.openxmlformats.org/officeDocument/2006/relationships/hyperlink" Target="https://en.wikipedia.org/wiki/Biometrics" TargetMode="External"/><Relationship Id="rId1" Type="http://schemas.openxmlformats.org/officeDocument/2006/relationships/notesMaster" Target="../notesMasters/notesMaster1.xml"/><Relationship Id="rId6" Type="http://schemas.openxmlformats.org/officeDocument/2006/relationships/hyperlink" Target="https://en.wikipedia.org/wiki/False_positive_rate" TargetMode="External"/><Relationship Id="rId11" Type="http://schemas.openxmlformats.org/officeDocument/2006/relationships/hyperlink" Target="https://en.wikipedia.org/wiki/Information_retrieval#Fall-out" TargetMode="External"/><Relationship Id="rId24" Type="http://schemas.openxmlformats.org/officeDocument/2006/relationships/hyperlink" Target="https://en.wikipedia.org/wiki/Meteorology" TargetMode="External"/><Relationship Id="rId5" Type="http://schemas.openxmlformats.org/officeDocument/2006/relationships/hyperlink" Target="https://en.wikipedia.org/wiki/True_positive_rate" TargetMode="External"/><Relationship Id="rId15" Type="http://schemas.openxmlformats.org/officeDocument/2006/relationships/hyperlink" Target="https://en.wikipedia.org/wiki/Cumulative_distribution_function" TargetMode="External"/><Relationship Id="rId23" Type="http://schemas.openxmlformats.org/officeDocument/2006/relationships/hyperlink" Target="https://en.wikipedia.org/wiki/Receiver_operating_characteristic#cite_note-5" TargetMode="External"/><Relationship Id="rId10" Type="http://schemas.openxmlformats.org/officeDocument/2006/relationships/hyperlink" Target="https://en.wikipedia.org/wiki/Machine_learning" TargetMode="External"/><Relationship Id="rId19" Type="http://schemas.openxmlformats.org/officeDocument/2006/relationships/hyperlink" Target="https://en.wikipedia.org/wiki/Radiology" TargetMode="External"/><Relationship Id="rId4" Type="http://schemas.openxmlformats.org/officeDocument/2006/relationships/hyperlink" Target="https://en.wikipedia.org/wiki/Binary_classifier" TargetMode="External"/><Relationship Id="rId9" Type="http://schemas.openxmlformats.org/officeDocument/2006/relationships/hyperlink" Target="https://en.wikipedia.org/wiki/Receiver_operating_characteristic#cite_note-matlab-4" TargetMode="External"/><Relationship Id="rId14" Type="http://schemas.openxmlformats.org/officeDocument/2006/relationships/hyperlink" Target="https://en.wikipedia.org/wiki/Type_I_Error" TargetMode="External"/><Relationship Id="rId22" Type="http://schemas.openxmlformats.org/officeDocument/2006/relationships/hyperlink" Target="https://en.wikipedia.org/wiki/Natural_hazard" TargetMode="External"/><Relationship Id="rId27" Type="http://schemas.openxmlformats.org/officeDocument/2006/relationships/hyperlink" Target="https://en.wikipedia.org/wiki/Data_min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1</a:t>
            </a:fld>
            <a:endParaRPr lang="en-US"/>
          </a:p>
        </p:txBody>
      </p:sp>
      <p:sp>
        <p:nvSpPr>
          <p:cNvPr id="5" name="Date Placeholder 4">
            <a:extLst>
              <a:ext uri="{FF2B5EF4-FFF2-40B4-BE49-F238E27FC236}">
                <a16:creationId xmlns:a16="http://schemas.microsoft.com/office/drawing/2014/main" id="{07783FA7-F969-9741-9264-E57D514F37CE}"/>
              </a:ext>
            </a:extLst>
          </p:cNvPr>
          <p:cNvSpPr>
            <a:spLocks noGrp="1"/>
          </p:cNvSpPr>
          <p:nvPr>
            <p:ph type="dt" idx="1"/>
          </p:nvPr>
        </p:nvSpPr>
        <p:spPr/>
        <p:txBody>
          <a:bodyPr/>
          <a:lstStyle/>
          <a:p>
            <a:r>
              <a:rPr lang="en-US"/>
              <a:t>8/19</a:t>
            </a:r>
          </a:p>
        </p:txBody>
      </p:sp>
      <p:sp>
        <p:nvSpPr>
          <p:cNvPr id="6" name="Footer Placeholder 5">
            <a:extLst>
              <a:ext uri="{FF2B5EF4-FFF2-40B4-BE49-F238E27FC236}">
                <a16:creationId xmlns:a16="http://schemas.microsoft.com/office/drawing/2014/main" id="{17D60043-DB27-A441-8E27-F5D85D4427DA}"/>
              </a:ext>
            </a:extLst>
          </p:cNvPr>
          <p:cNvSpPr>
            <a:spLocks noGrp="1"/>
          </p:cNvSpPr>
          <p:nvPr>
            <p:ph type="ftr" sz="quarter" idx="4"/>
          </p:nvPr>
        </p:nvSpPr>
        <p:spPr/>
        <p:txBody>
          <a:bodyPr/>
          <a:lstStyle/>
          <a:p>
            <a:r>
              <a:rPr lang="en-US"/>
              <a:t>http://dkmayer.web.unc.edu</a:t>
            </a:r>
          </a:p>
        </p:txBody>
      </p:sp>
      <p:sp>
        <p:nvSpPr>
          <p:cNvPr id="7" name="Header Placeholder 6">
            <a:extLst>
              <a:ext uri="{FF2B5EF4-FFF2-40B4-BE49-F238E27FC236}">
                <a16:creationId xmlns:a16="http://schemas.microsoft.com/office/drawing/2014/main" id="{EFBA9E0C-62EA-4E43-8CF6-2E9F76741CC9}"/>
              </a:ext>
            </a:extLst>
          </p:cNvPr>
          <p:cNvSpPr>
            <a:spLocks noGrp="1"/>
          </p:cNvSpPr>
          <p:nvPr>
            <p:ph type="hdr" sz="quarter"/>
          </p:nvPr>
        </p:nvSpPr>
        <p:spPr/>
        <p:txBody>
          <a:bodyPr/>
          <a:lstStyle/>
          <a:p>
            <a:r>
              <a:rPr lang="en-US"/>
              <a:t>BCAN 2019 Think Tank</a:t>
            </a:r>
          </a:p>
        </p:txBody>
      </p:sp>
    </p:spTree>
    <p:extLst>
      <p:ext uri="{BB962C8B-B14F-4D97-AF65-F5344CB8AC3E}">
        <p14:creationId xmlns:p14="http://schemas.microsoft.com/office/powerpoint/2010/main" val="2607149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ea typeface="ＭＳ Ｐゴシック" pitchFamily="34" charset="-128"/>
                <a:cs typeface="Times New Roman" pitchFamily="18" charset="0"/>
              </a:rPr>
              <a:t>While gains in survival have occurred for both whites and blacks, blacks</a:t>
            </a:r>
            <a:r>
              <a:rPr lang="en-US" baseline="0" dirty="0">
                <a:latin typeface="Arial" pitchFamily="34" charset="0"/>
                <a:ea typeface="ＭＳ Ｐゴシック" pitchFamily="34" charset="-128"/>
                <a:cs typeface="Times New Roman" pitchFamily="18" charset="0"/>
              </a:rPr>
              <a:t> </a:t>
            </a:r>
            <a:r>
              <a:rPr lang="en-US" dirty="0">
                <a:latin typeface="Arial" pitchFamily="34" charset="0"/>
                <a:ea typeface="ＭＳ Ｐゴシック" pitchFamily="34" charset="-128"/>
                <a:cs typeface="Times New Roman" pitchFamily="18" charset="0"/>
              </a:rPr>
              <a:t>have lower survival rates than whites for most cancer types. The largest differences are for cancers of the oral cavity and uterine</a:t>
            </a:r>
            <a:r>
              <a:rPr lang="en-US" baseline="0" dirty="0">
                <a:latin typeface="Arial" pitchFamily="34" charset="0"/>
                <a:ea typeface="ＭＳ Ｐゴシック" pitchFamily="34" charset="-128"/>
                <a:cs typeface="Times New Roman" pitchFamily="18" charset="0"/>
              </a:rPr>
              <a:t> corpus</a:t>
            </a:r>
            <a:r>
              <a:rPr lang="en-US" dirty="0">
                <a:latin typeface="Arial" pitchFamily="34" charset="0"/>
                <a:ea typeface="ＭＳ Ｐゴシック" pitchFamily="34" charset="-128"/>
                <a:cs typeface="Times New Roman" pitchFamily="18" charset="0"/>
              </a:rPr>
              <a:t>. Factors</a:t>
            </a:r>
            <a:r>
              <a:rPr lang="en-US" baseline="0" dirty="0">
                <a:latin typeface="Arial" pitchFamily="34" charset="0"/>
                <a:ea typeface="ＭＳ Ｐゴシック" pitchFamily="34" charset="-128"/>
                <a:cs typeface="Times New Roman" pitchFamily="18" charset="0"/>
              </a:rPr>
              <a:t> that contribute to racial disparities in survival include a later stage of diagnosis among blacks, as well as a lower likelihood of receiving high quality treatment</a:t>
            </a:r>
            <a:r>
              <a:rPr lang="en-US" dirty="0">
                <a:latin typeface="Arial" pitchFamily="34" charset="0"/>
                <a:ea typeface="ＭＳ Ｐゴシック" pitchFamily="34" charset="-128"/>
                <a:cs typeface="Times New Roman" pitchFamily="18" charset="0"/>
              </a:rPr>
              <a:t>. Additional factors include differences in tumor characteristics unrelated to early detection and differences in</a:t>
            </a:r>
            <a:r>
              <a:rPr lang="en-US" baseline="0" dirty="0">
                <a:latin typeface="Arial" pitchFamily="34" charset="0"/>
                <a:ea typeface="ＭＳ Ｐゴシック" pitchFamily="34" charset="-128"/>
                <a:cs typeface="Times New Roman" pitchFamily="18" charset="0"/>
              </a:rPr>
              <a:t> the prevalence of comorbidities (other health conditions)</a:t>
            </a:r>
            <a:r>
              <a:rPr lang="en-US" dirty="0">
                <a:latin typeface="Arial" pitchFamily="34" charset="0"/>
                <a:ea typeface="ＭＳ Ｐゴシック" pitchFamily="34" charset="-128"/>
                <a:cs typeface="Times New Roman" pitchFamily="18" charset="0"/>
              </a:rPr>
              <a:t>.</a:t>
            </a:r>
            <a:r>
              <a:rPr lang="en-US" dirty="0">
                <a:latin typeface="Arial" pitchFamily="34" charset="0"/>
                <a:ea typeface="ＭＳ Ｐゴシック" pitchFamily="34" charset="-128"/>
              </a:rPr>
              <a:t> </a:t>
            </a:r>
          </a:p>
          <a:p>
            <a:endParaRPr lang="en-US" dirty="0"/>
          </a:p>
        </p:txBody>
      </p:sp>
      <p:sp>
        <p:nvSpPr>
          <p:cNvPr id="4" name="Slide Number Placeholder 3"/>
          <p:cNvSpPr>
            <a:spLocks noGrp="1"/>
          </p:cNvSpPr>
          <p:nvPr>
            <p:ph type="sldNum" sz="quarter" idx="10"/>
          </p:nvPr>
        </p:nvSpPr>
        <p:spPr/>
        <p:txBody>
          <a:bodyPr/>
          <a:lstStyle/>
          <a:p>
            <a:fld id="{C558FBC8-68AC-4537-9557-BDADA77036B2}" type="slidenum">
              <a:rPr lang="en-US" smtClean="0"/>
              <a:t>14</a:t>
            </a:fld>
            <a:endParaRPr lang="en-US"/>
          </a:p>
        </p:txBody>
      </p:sp>
      <p:sp>
        <p:nvSpPr>
          <p:cNvPr id="5" name="Date Placeholder 4">
            <a:extLst>
              <a:ext uri="{FF2B5EF4-FFF2-40B4-BE49-F238E27FC236}">
                <a16:creationId xmlns:a16="http://schemas.microsoft.com/office/drawing/2014/main" id="{73798DC6-522E-41D0-859D-B6AABE5CA7CC}"/>
              </a:ext>
            </a:extLst>
          </p:cNvPr>
          <p:cNvSpPr>
            <a:spLocks noGrp="1"/>
          </p:cNvSpPr>
          <p:nvPr>
            <p:ph type="dt" idx="11"/>
          </p:nvPr>
        </p:nvSpPr>
        <p:spPr/>
        <p:txBody>
          <a:bodyPr/>
          <a:lstStyle/>
          <a:p>
            <a:r>
              <a:rPr lang="en-US"/>
              <a:t>8/19</a:t>
            </a:r>
          </a:p>
        </p:txBody>
      </p:sp>
      <p:sp>
        <p:nvSpPr>
          <p:cNvPr id="6" name="Footer Placeholder 5">
            <a:extLst>
              <a:ext uri="{FF2B5EF4-FFF2-40B4-BE49-F238E27FC236}">
                <a16:creationId xmlns:a16="http://schemas.microsoft.com/office/drawing/2014/main" id="{EA8FA21C-AC78-4391-AEAF-842A848144D9}"/>
              </a:ext>
            </a:extLst>
          </p:cNvPr>
          <p:cNvSpPr>
            <a:spLocks noGrp="1"/>
          </p:cNvSpPr>
          <p:nvPr>
            <p:ph type="ftr" sz="quarter" idx="12"/>
          </p:nvPr>
        </p:nvSpPr>
        <p:spPr/>
        <p:txBody>
          <a:bodyPr/>
          <a:lstStyle/>
          <a:p>
            <a:r>
              <a:rPr lang="en-US"/>
              <a:t>http://dkmayer.web.unc.edu</a:t>
            </a:r>
          </a:p>
        </p:txBody>
      </p:sp>
      <p:sp>
        <p:nvSpPr>
          <p:cNvPr id="7" name="Header Placeholder 6">
            <a:extLst>
              <a:ext uri="{FF2B5EF4-FFF2-40B4-BE49-F238E27FC236}">
                <a16:creationId xmlns:a16="http://schemas.microsoft.com/office/drawing/2014/main" id="{2FE400DE-990D-408F-82E7-FE069BBF78E1}"/>
              </a:ext>
            </a:extLst>
          </p:cNvPr>
          <p:cNvSpPr>
            <a:spLocks noGrp="1"/>
          </p:cNvSpPr>
          <p:nvPr>
            <p:ph type="hdr" sz="quarter" idx="13"/>
          </p:nvPr>
        </p:nvSpPr>
        <p:spPr/>
        <p:txBody>
          <a:bodyPr/>
          <a:lstStyle/>
          <a:p>
            <a:r>
              <a:rPr lang="en-US"/>
              <a:t>BCAN 2019 Think Tank</a:t>
            </a:r>
          </a:p>
        </p:txBody>
      </p:sp>
    </p:spTree>
    <p:extLst>
      <p:ext uri="{BB962C8B-B14F-4D97-AF65-F5344CB8AC3E}">
        <p14:creationId xmlns:p14="http://schemas.microsoft.com/office/powerpoint/2010/main" val="2994220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16</a:t>
            </a:fld>
            <a:endParaRPr lang="en-US"/>
          </a:p>
        </p:txBody>
      </p:sp>
      <p:sp>
        <p:nvSpPr>
          <p:cNvPr id="5" name="Date Placeholder 4">
            <a:extLst>
              <a:ext uri="{FF2B5EF4-FFF2-40B4-BE49-F238E27FC236}">
                <a16:creationId xmlns:a16="http://schemas.microsoft.com/office/drawing/2014/main" id="{78E1EABF-E276-4543-9C24-0C77CD901601}"/>
              </a:ext>
            </a:extLst>
          </p:cNvPr>
          <p:cNvSpPr>
            <a:spLocks noGrp="1"/>
          </p:cNvSpPr>
          <p:nvPr>
            <p:ph type="dt" idx="1"/>
          </p:nvPr>
        </p:nvSpPr>
        <p:spPr/>
        <p:txBody>
          <a:bodyPr/>
          <a:lstStyle/>
          <a:p>
            <a:r>
              <a:rPr lang="en-US"/>
              <a:t>8/19</a:t>
            </a:r>
          </a:p>
        </p:txBody>
      </p:sp>
      <p:sp>
        <p:nvSpPr>
          <p:cNvPr id="6" name="Footer Placeholder 5">
            <a:extLst>
              <a:ext uri="{FF2B5EF4-FFF2-40B4-BE49-F238E27FC236}">
                <a16:creationId xmlns:a16="http://schemas.microsoft.com/office/drawing/2014/main" id="{DD34D2E4-A6FA-5F42-B564-70AD25BBAB3B}"/>
              </a:ext>
            </a:extLst>
          </p:cNvPr>
          <p:cNvSpPr>
            <a:spLocks noGrp="1"/>
          </p:cNvSpPr>
          <p:nvPr>
            <p:ph type="ftr" sz="quarter" idx="4"/>
          </p:nvPr>
        </p:nvSpPr>
        <p:spPr/>
        <p:txBody>
          <a:bodyPr/>
          <a:lstStyle/>
          <a:p>
            <a:r>
              <a:rPr lang="en-US"/>
              <a:t>http://dkmayer.web.unc.edu</a:t>
            </a:r>
          </a:p>
        </p:txBody>
      </p:sp>
      <p:sp>
        <p:nvSpPr>
          <p:cNvPr id="7" name="Header Placeholder 6">
            <a:extLst>
              <a:ext uri="{FF2B5EF4-FFF2-40B4-BE49-F238E27FC236}">
                <a16:creationId xmlns:a16="http://schemas.microsoft.com/office/drawing/2014/main" id="{70664559-DD0F-5046-8D45-A7CB27810DAA}"/>
              </a:ext>
            </a:extLst>
          </p:cNvPr>
          <p:cNvSpPr>
            <a:spLocks noGrp="1"/>
          </p:cNvSpPr>
          <p:nvPr>
            <p:ph type="hdr" sz="quarter"/>
          </p:nvPr>
        </p:nvSpPr>
        <p:spPr/>
        <p:txBody>
          <a:bodyPr/>
          <a:lstStyle/>
          <a:p>
            <a:r>
              <a:rPr lang="en-US"/>
              <a:t>BCAN 2019 Think Tank</a:t>
            </a:r>
          </a:p>
        </p:txBody>
      </p:sp>
    </p:spTree>
    <p:extLst>
      <p:ext uri="{BB962C8B-B14F-4D97-AF65-F5344CB8AC3E}">
        <p14:creationId xmlns:p14="http://schemas.microsoft.com/office/powerpoint/2010/main" val="2945084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a:t>
            </a:r>
            <a:r>
              <a:rPr lang="en-US" sz="1200" b="1" i="0" u="none" strike="noStrike" kern="1200" dirty="0">
                <a:solidFill>
                  <a:schemeClr val="tx1"/>
                </a:solidFill>
                <a:effectLst/>
                <a:latin typeface="+mn-lt"/>
                <a:ea typeface="+mn-ea"/>
                <a:cs typeface="+mn-cs"/>
              </a:rPr>
              <a:t>receiver operating characteristic curve</a:t>
            </a:r>
            <a:r>
              <a:rPr lang="en-US" sz="1200" b="0" i="0" u="none" strike="noStrike" kern="1200" dirty="0">
                <a:solidFill>
                  <a:schemeClr val="tx1"/>
                </a:solidFill>
                <a:effectLst/>
                <a:latin typeface="+mn-lt"/>
                <a:ea typeface="+mn-ea"/>
                <a:cs typeface="+mn-cs"/>
              </a:rPr>
              <a:t>, or </a:t>
            </a:r>
            <a:r>
              <a:rPr lang="en-US" sz="1200" b="1" i="0" u="none" strike="noStrike" kern="1200" dirty="0">
                <a:solidFill>
                  <a:schemeClr val="tx1"/>
                </a:solidFill>
                <a:effectLst/>
                <a:latin typeface="+mn-lt"/>
                <a:ea typeface="+mn-ea"/>
                <a:cs typeface="+mn-cs"/>
              </a:rPr>
              <a:t>ROC curve</a:t>
            </a:r>
            <a:r>
              <a:rPr lang="en-US" sz="1200" b="0" i="0" u="none" strike="noStrike" kern="1200" dirty="0">
                <a:solidFill>
                  <a:schemeClr val="tx1"/>
                </a:solidFill>
                <a:effectLst/>
                <a:latin typeface="+mn-lt"/>
                <a:ea typeface="+mn-ea"/>
                <a:cs typeface="+mn-cs"/>
              </a:rPr>
              <a:t>, is a </a:t>
            </a:r>
            <a:r>
              <a:rPr lang="en-US" sz="1200" b="0" i="0" u="none" strike="noStrike" kern="1200" dirty="0">
                <a:solidFill>
                  <a:schemeClr val="tx1"/>
                </a:solidFill>
                <a:effectLst/>
                <a:latin typeface="+mn-lt"/>
                <a:ea typeface="+mn-ea"/>
                <a:cs typeface="+mn-cs"/>
                <a:hlinkClick r:id="rId3" tooltip="Graph of a function"/>
              </a:rPr>
              <a:t>graphical plot</a:t>
            </a:r>
            <a:r>
              <a:rPr lang="en-US" sz="1200" b="0" i="0" u="none" strike="noStrike" kern="1200" dirty="0">
                <a:solidFill>
                  <a:schemeClr val="tx1"/>
                </a:solidFill>
                <a:effectLst/>
                <a:latin typeface="+mn-lt"/>
                <a:ea typeface="+mn-ea"/>
                <a:cs typeface="+mn-cs"/>
              </a:rPr>
              <a:t> that illustrates the diagnostic ability of a </a:t>
            </a:r>
            <a:r>
              <a:rPr lang="en-US" sz="1200" b="0" i="0" u="none" strike="noStrike" kern="1200" dirty="0">
                <a:solidFill>
                  <a:schemeClr val="tx1"/>
                </a:solidFill>
                <a:effectLst/>
                <a:latin typeface="+mn-lt"/>
                <a:ea typeface="+mn-ea"/>
                <a:cs typeface="+mn-cs"/>
                <a:hlinkClick r:id="rId4" tooltip="Binary classifier"/>
              </a:rPr>
              <a:t>binary classifier</a:t>
            </a:r>
            <a:r>
              <a:rPr lang="en-US" sz="1200" b="0" i="0" u="none" strike="noStrike" kern="1200" dirty="0">
                <a:solidFill>
                  <a:schemeClr val="tx1"/>
                </a:solidFill>
                <a:effectLst/>
                <a:latin typeface="+mn-lt"/>
                <a:ea typeface="+mn-ea"/>
                <a:cs typeface="+mn-cs"/>
              </a:rPr>
              <a:t> system as its discrimination threshold is varied. An ROC space is defined by FPR and TPR as </a:t>
            </a:r>
            <a:r>
              <a:rPr lang="en-US" sz="1200" b="0" i="1" u="none" strike="noStrike" kern="1200" dirty="0">
                <a:solidFill>
                  <a:schemeClr val="tx1"/>
                </a:solidFill>
                <a:effectLst/>
                <a:latin typeface="+mn-lt"/>
                <a:ea typeface="+mn-ea"/>
                <a:cs typeface="+mn-cs"/>
              </a:rPr>
              <a:t>x</a:t>
            </a:r>
            <a:r>
              <a:rPr lang="en-US" sz="1200" b="0" i="0" u="none" strike="noStrike"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rPr>
              <a:t>y</a:t>
            </a:r>
            <a:r>
              <a:rPr lang="en-US" sz="1200" b="0" i="0" u="none" strike="noStrike" kern="1200" dirty="0">
                <a:solidFill>
                  <a:schemeClr val="tx1"/>
                </a:solidFill>
                <a:effectLst/>
                <a:latin typeface="+mn-lt"/>
                <a:ea typeface="+mn-ea"/>
                <a:cs typeface="+mn-cs"/>
              </a:rPr>
              <a:t> axes, respectively, which depicts relative trade-offs between true positive (benefits) and false positive (costs).</a:t>
            </a:r>
          </a:p>
          <a:p>
            <a:r>
              <a:rPr lang="en-US" sz="1200" b="0" i="0" u="none" strike="noStrike" kern="1200" dirty="0">
                <a:solidFill>
                  <a:schemeClr val="tx1"/>
                </a:solidFill>
                <a:effectLst/>
                <a:latin typeface="+mn-lt"/>
                <a:ea typeface="+mn-ea"/>
                <a:cs typeface="+mn-cs"/>
              </a:rPr>
              <a:t>The ROC curve is created by plotting the </a:t>
            </a:r>
            <a:r>
              <a:rPr lang="en-US" sz="1200" b="0" i="0" u="none" strike="noStrike" kern="1200" dirty="0">
                <a:solidFill>
                  <a:schemeClr val="tx1"/>
                </a:solidFill>
                <a:effectLst/>
                <a:latin typeface="+mn-lt"/>
                <a:ea typeface="+mn-ea"/>
                <a:cs typeface="+mn-cs"/>
                <a:hlinkClick r:id="rId5" tooltip="True positive rate"/>
              </a:rPr>
              <a:t>true positive rate</a:t>
            </a:r>
            <a:r>
              <a:rPr lang="en-US" sz="1200" b="0" i="0" u="none" strike="noStrike" kern="1200" dirty="0">
                <a:solidFill>
                  <a:schemeClr val="tx1"/>
                </a:solidFill>
                <a:effectLst/>
                <a:latin typeface="+mn-lt"/>
                <a:ea typeface="+mn-ea"/>
                <a:cs typeface="+mn-cs"/>
              </a:rPr>
              <a:t> (TPR) against the </a:t>
            </a:r>
            <a:r>
              <a:rPr lang="en-US" sz="1200" b="0" i="0" u="none" strike="noStrike" kern="1200" dirty="0">
                <a:solidFill>
                  <a:schemeClr val="tx1"/>
                </a:solidFill>
                <a:effectLst/>
                <a:latin typeface="+mn-lt"/>
                <a:ea typeface="+mn-ea"/>
                <a:cs typeface="+mn-cs"/>
                <a:hlinkClick r:id="rId6" tooltip="False positive rate"/>
              </a:rPr>
              <a:t>false positive rate</a:t>
            </a:r>
            <a:r>
              <a:rPr lang="en-US" sz="1200" b="0" i="0" u="none" strike="noStrike" kern="1200" dirty="0">
                <a:solidFill>
                  <a:schemeClr val="tx1"/>
                </a:solidFill>
                <a:effectLst/>
                <a:latin typeface="+mn-lt"/>
                <a:ea typeface="+mn-ea"/>
                <a:cs typeface="+mn-cs"/>
              </a:rPr>
              <a:t> (FPR) at various threshold settings. The true-positive rate is also known as </a:t>
            </a:r>
            <a:r>
              <a:rPr lang="en-US" sz="1200" b="0" i="0" u="none" strike="noStrike" kern="1200" dirty="0">
                <a:solidFill>
                  <a:schemeClr val="tx1"/>
                </a:solidFill>
                <a:effectLst/>
                <a:latin typeface="+mn-lt"/>
                <a:ea typeface="+mn-ea"/>
                <a:cs typeface="+mn-cs"/>
                <a:hlinkClick r:id="rId7" tooltip="Sensitivity (tests)"/>
              </a:rPr>
              <a:t>sensitivity</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tooltip="Precision and recall"/>
              </a:rPr>
              <a:t>recall</a:t>
            </a:r>
            <a:r>
              <a:rPr lang="en-US" sz="1200" b="0" i="0" u="none" strike="noStrike" kern="1200" dirty="0">
                <a:solidFill>
                  <a:schemeClr val="tx1"/>
                </a:solidFill>
                <a:effectLst/>
                <a:latin typeface="+mn-lt"/>
                <a:ea typeface="+mn-ea"/>
                <a:cs typeface="+mn-cs"/>
              </a:rPr>
              <a:t> or </a:t>
            </a:r>
            <a:r>
              <a:rPr lang="en-US" sz="1200" b="0" i="1" u="none" strike="noStrike" kern="1200" dirty="0">
                <a:solidFill>
                  <a:schemeClr val="tx1"/>
                </a:solidFill>
                <a:effectLst/>
                <a:latin typeface="+mn-lt"/>
                <a:ea typeface="+mn-ea"/>
                <a:cs typeface="+mn-cs"/>
              </a:rPr>
              <a:t>probability of detection</a:t>
            </a:r>
            <a:r>
              <a:rPr lang="en-US" sz="1200" b="0" i="0" u="none" strike="noStrike" kern="1200" baseline="30000" dirty="0">
                <a:solidFill>
                  <a:schemeClr val="tx1"/>
                </a:solidFill>
                <a:effectLst/>
                <a:latin typeface="+mn-lt"/>
                <a:ea typeface="+mn-ea"/>
                <a:cs typeface="+mn-cs"/>
                <a:hlinkClick r:id="rId9"/>
              </a:rPr>
              <a:t>[4]</a:t>
            </a:r>
            <a:r>
              <a:rPr lang="en-US" sz="1200" b="0" i="0" u="none" strike="noStrike" kern="1200" dirty="0">
                <a:solidFill>
                  <a:schemeClr val="tx1"/>
                </a:solidFill>
                <a:effectLst/>
                <a:latin typeface="+mn-lt"/>
                <a:ea typeface="+mn-ea"/>
                <a:cs typeface="+mn-cs"/>
              </a:rPr>
              <a:t> in </a:t>
            </a:r>
            <a:r>
              <a:rPr lang="en-US" sz="1200" b="0" i="0" u="none" strike="noStrike" kern="1200" dirty="0">
                <a:solidFill>
                  <a:schemeClr val="tx1"/>
                </a:solidFill>
                <a:effectLst/>
                <a:latin typeface="+mn-lt"/>
                <a:ea typeface="+mn-ea"/>
                <a:cs typeface="+mn-cs"/>
                <a:hlinkClick r:id="rId10" tooltip="Machine learning"/>
              </a:rPr>
              <a:t>machine learning</a:t>
            </a:r>
            <a:r>
              <a:rPr lang="en-US" sz="1200" b="0" i="0" u="none" strike="noStrike" kern="1200" dirty="0">
                <a:solidFill>
                  <a:schemeClr val="tx1"/>
                </a:solidFill>
                <a:effectLst/>
                <a:latin typeface="+mn-lt"/>
                <a:ea typeface="+mn-ea"/>
                <a:cs typeface="+mn-cs"/>
              </a:rPr>
              <a:t>. The false-positive rate is also known as the </a:t>
            </a:r>
            <a:r>
              <a:rPr lang="en-US" sz="1200" b="0" i="0" u="none" strike="noStrike" kern="1200" dirty="0">
                <a:solidFill>
                  <a:schemeClr val="tx1"/>
                </a:solidFill>
                <a:effectLst/>
                <a:latin typeface="+mn-lt"/>
                <a:ea typeface="+mn-ea"/>
                <a:cs typeface="+mn-cs"/>
                <a:hlinkClick r:id="rId11" tooltip="Information retrieval"/>
              </a:rPr>
              <a:t>fall-out</a:t>
            </a:r>
            <a:r>
              <a:rPr lang="en-US" sz="1200" b="0" i="0" u="none" strike="noStrike" kern="1200" dirty="0">
                <a:solidFill>
                  <a:schemeClr val="tx1"/>
                </a:solidFill>
                <a:effectLst/>
                <a:latin typeface="+mn-lt"/>
                <a:ea typeface="+mn-ea"/>
                <a:cs typeface="+mn-cs"/>
              </a:rPr>
              <a:t> or </a:t>
            </a:r>
            <a:r>
              <a:rPr lang="en-US" sz="1200" b="0" i="1" u="none" strike="noStrike" kern="1200" dirty="0">
                <a:solidFill>
                  <a:schemeClr val="tx1"/>
                </a:solidFill>
                <a:effectLst/>
                <a:latin typeface="+mn-lt"/>
                <a:ea typeface="+mn-ea"/>
                <a:cs typeface="+mn-cs"/>
              </a:rPr>
              <a:t>probability of false alarm</a:t>
            </a:r>
            <a:r>
              <a:rPr lang="en-US" sz="1200" b="0" i="0" u="none" strike="noStrike" kern="1200" baseline="30000" dirty="0">
                <a:solidFill>
                  <a:schemeClr val="tx1"/>
                </a:solidFill>
                <a:effectLst/>
                <a:latin typeface="+mn-lt"/>
                <a:ea typeface="+mn-ea"/>
                <a:cs typeface="+mn-cs"/>
                <a:hlinkClick r:id="rId9"/>
              </a:rPr>
              <a:t>[4]</a:t>
            </a:r>
            <a:r>
              <a:rPr lang="en-US" sz="1200" b="0" i="0" u="none" strike="noStrike" kern="1200" dirty="0">
                <a:solidFill>
                  <a:schemeClr val="tx1"/>
                </a:solidFill>
                <a:effectLst/>
                <a:latin typeface="+mn-lt"/>
                <a:ea typeface="+mn-ea"/>
                <a:cs typeface="+mn-cs"/>
              </a:rPr>
              <a:t> and can be calculated as (1 − </a:t>
            </a:r>
            <a:r>
              <a:rPr lang="en-US" sz="1200" b="0" i="0" u="none" strike="noStrike" kern="1200" dirty="0">
                <a:solidFill>
                  <a:schemeClr val="tx1"/>
                </a:solidFill>
                <a:effectLst/>
                <a:latin typeface="+mn-lt"/>
                <a:ea typeface="+mn-ea"/>
                <a:cs typeface="+mn-cs"/>
                <a:hlinkClick r:id="rId12" tooltip="Specificity (tests)"/>
              </a:rPr>
              <a:t>specificity</a:t>
            </a:r>
            <a:r>
              <a:rPr lang="en-US" sz="1200" b="0" i="0" u="none" strike="noStrike" kern="1200" dirty="0">
                <a:solidFill>
                  <a:schemeClr val="tx1"/>
                </a:solidFill>
                <a:effectLst/>
                <a:latin typeface="+mn-lt"/>
                <a:ea typeface="+mn-ea"/>
                <a:cs typeface="+mn-cs"/>
              </a:rPr>
              <a:t>). It can also be thought of as a plot of the </a:t>
            </a:r>
            <a:r>
              <a:rPr lang="en-US" sz="1200" b="0" i="0" u="none" strike="noStrike" kern="1200" dirty="0">
                <a:solidFill>
                  <a:schemeClr val="tx1"/>
                </a:solidFill>
                <a:effectLst/>
                <a:latin typeface="+mn-lt"/>
                <a:ea typeface="+mn-ea"/>
                <a:cs typeface="+mn-cs"/>
                <a:hlinkClick r:id="rId13" tooltip="Statistical power"/>
              </a:rPr>
              <a:t>power</a:t>
            </a:r>
            <a:r>
              <a:rPr lang="en-US" sz="1200" b="0" i="0" u="none" strike="noStrike" kern="1200" dirty="0">
                <a:solidFill>
                  <a:schemeClr val="tx1"/>
                </a:solidFill>
                <a:effectLst/>
                <a:latin typeface="+mn-lt"/>
                <a:ea typeface="+mn-ea"/>
                <a:cs typeface="+mn-cs"/>
              </a:rPr>
              <a:t> as a function of the </a:t>
            </a:r>
            <a:r>
              <a:rPr lang="en-US" sz="1200" b="0" i="0" u="none" strike="noStrike" kern="1200" dirty="0">
                <a:solidFill>
                  <a:schemeClr val="tx1"/>
                </a:solidFill>
                <a:effectLst/>
                <a:latin typeface="+mn-lt"/>
                <a:ea typeface="+mn-ea"/>
                <a:cs typeface="+mn-cs"/>
                <a:hlinkClick r:id="rId14" tooltip="Type I Error"/>
              </a:rPr>
              <a:t>Type I Error</a:t>
            </a:r>
            <a:r>
              <a:rPr lang="en-US" sz="1200" b="0" i="0" u="none" strike="noStrike" kern="1200" dirty="0">
                <a:solidFill>
                  <a:schemeClr val="tx1"/>
                </a:solidFill>
                <a:effectLst/>
                <a:latin typeface="+mn-lt"/>
                <a:ea typeface="+mn-ea"/>
                <a:cs typeface="+mn-cs"/>
              </a:rPr>
              <a:t> of the decision rule (when the performance is calculated from just a sample of the population, it can be thought of as estimators of these quantities). The ROC curve is thus the sensitivity as a function of </a:t>
            </a:r>
            <a:r>
              <a:rPr lang="en-US" sz="1200" b="0" i="0" u="none" strike="noStrike" kern="1200" dirty="0">
                <a:solidFill>
                  <a:schemeClr val="tx1"/>
                </a:solidFill>
                <a:effectLst/>
                <a:latin typeface="+mn-lt"/>
                <a:ea typeface="+mn-ea"/>
                <a:cs typeface="+mn-cs"/>
                <a:hlinkClick r:id="rId11" tooltip="Information retrieval"/>
              </a:rPr>
              <a:t>fall-out</a:t>
            </a:r>
            <a:r>
              <a:rPr lang="en-US" sz="1200" b="0" i="0" u="none" strike="noStrike" kern="1200" dirty="0">
                <a:solidFill>
                  <a:schemeClr val="tx1"/>
                </a:solidFill>
                <a:effectLst/>
                <a:latin typeface="+mn-lt"/>
                <a:ea typeface="+mn-ea"/>
                <a:cs typeface="+mn-cs"/>
              </a:rPr>
              <a:t>. In general, if the probability distributions for both detection and false alarm are known, the ROC curve can be generated by plotting the </a:t>
            </a:r>
            <a:r>
              <a:rPr lang="en-US" sz="1200" b="0" i="0" u="none" strike="noStrike" kern="1200" dirty="0">
                <a:solidFill>
                  <a:schemeClr val="tx1"/>
                </a:solidFill>
                <a:effectLst/>
                <a:latin typeface="+mn-lt"/>
                <a:ea typeface="+mn-ea"/>
                <a:cs typeface="+mn-cs"/>
                <a:hlinkClick r:id="rId15" tooltip="Cumulative distribution function"/>
              </a:rPr>
              <a:t>cumulative distribution function</a:t>
            </a:r>
            <a:r>
              <a:rPr lang="en-US" sz="1200" b="0" i="0" u="none" strike="noStrike" kern="1200" dirty="0">
                <a:solidFill>
                  <a:schemeClr val="tx1"/>
                </a:solidFill>
                <a:effectLst/>
                <a:latin typeface="+mn-lt"/>
                <a:ea typeface="+mn-ea"/>
                <a:cs typeface="+mn-cs"/>
              </a:rPr>
              <a:t> (area under the probability distribution from −∞ to the discrimination threshold) of the detection probability in the y-axis versus the cumulative distribution function of the false-alarm probability on the x-axis.</a:t>
            </a:r>
          </a:p>
          <a:p>
            <a:r>
              <a:rPr lang="en-US" sz="1200" b="0" i="0" u="none" strike="noStrike" kern="1200" dirty="0">
                <a:solidFill>
                  <a:schemeClr val="tx1"/>
                </a:solidFill>
                <a:effectLst/>
                <a:latin typeface="+mn-lt"/>
                <a:ea typeface="+mn-ea"/>
                <a:cs typeface="+mn-cs"/>
              </a:rPr>
              <a:t>ROC analysis provides tools to select possibly optimal models and to discard suboptimal ones independently from (and prior to specifying) the cost context or the class distribution. ROC analysis is related in a direct and natural way to cost/benefit analysis of diagnostic </a:t>
            </a:r>
            <a:r>
              <a:rPr lang="en-US" sz="1200" b="0" i="0" u="none" strike="noStrike" kern="1200" dirty="0">
                <a:solidFill>
                  <a:schemeClr val="tx1"/>
                </a:solidFill>
                <a:effectLst/>
                <a:latin typeface="+mn-lt"/>
                <a:ea typeface="+mn-ea"/>
                <a:cs typeface="+mn-cs"/>
                <a:hlinkClick r:id="rId16" tooltip="Decision making"/>
              </a:rPr>
              <a:t>decision making</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The ROC curve was first developed by electrical engineers and radar engineers during World War II for detecting enemy objects in battlefields and was soon introduced to </a:t>
            </a:r>
            <a:r>
              <a:rPr lang="en-US" sz="1200" b="0" i="0" u="none" strike="noStrike" kern="1200" dirty="0">
                <a:solidFill>
                  <a:schemeClr val="tx1"/>
                </a:solidFill>
                <a:effectLst/>
                <a:latin typeface="+mn-lt"/>
                <a:ea typeface="+mn-ea"/>
                <a:cs typeface="+mn-cs"/>
                <a:hlinkClick r:id="rId17" tooltip="Psychology"/>
              </a:rPr>
              <a:t>psychology</a:t>
            </a:r>
            <a:r>
              <a:rPr lang="en-US" sz="1200" b="0" i="0" u="none" strike="noStrike" kern="1200" dirty="0">
                <a:solidFill>
                  <a:schemeClr val="tx1"/>
                </a:solidFill>
                <a:effectLst/>
                <a:latin typeface="+mn-lt"/>
                <a:ea typeface="+mn-ea"/>
                <a:cs typeface="+mn-cs"/>
              </a:rPr>
              <a:t> to account for perceptual detection of stimuli. ROC analysis since then has been used in </a:t>
            </a:r>
            <a:r>
              <a:rPr lang="en-US" sz="1200" b="0" i="0" u="none" strike="noStrike" kern="1200" dirty="0">
                <a:solidFill>
                  <a:schemeClr val="tx1"/>
                </a:solidFill>
                <a:effectLst/>
                <a:latin typeface="+mn-lt"/>
                <a:ea typeface="+mn-ea"/>
                <a:cs typeface="+mn-cs"/>
                <a:hlinkClick r:id="rId18" tooltip="Medicine"/>
              </a:rPr>
              <a:t>medicine</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9" tooltip="Radiology"/>
              </a:rPr>
              <a:t>radiology</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0" tooltip="Biometrics"/>
              </a:rPr>
              <a:t>biometrics</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1" tooltip="Forecasting"/>
              </a:rPr>
              <a:t>forecasting</a:t>
            </a:r>
            <a:r>
              <a:rPr lang="en-US" sz="1200" b="0" i="0" u="none" strike="noStrike"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hlinkClick r:id="rId22" tooltip="Natural hazard"/>
              </a:rPr>
              <a:t>natural hazards</a:t>
            </a:r>
            <a:r>
              <a:rPr lang="en-US" sz="1200" b="0" i="0" u="none" strike="noStrike"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23"/>
              </a:rPr>
              <a:t>[5]</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4" tooltip="Meteorology"/>
              </a:rPr>
              <a:t>meteorology</a:t>
            </a:r>
            <a:r>
              <a:rPr lang="en-US" sz="1200" b="0" i="0" u="none" strike="noStrike"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25"/>
              </a:rPr>
              <a:t>[6]</a:t>
            </a:r>
            <a:r>
              <a:rPr lang="en-US" sz="1200" b="0" i="0" u="none" strike="noStrike" kern="1200" dirty="0">
                <a:solidFill>
                  <a:schemeClr val="tx1"/>
                </a:solidFill>
                <a:effectLst/>
                <a:latin typeface="+mn-lt"/>
                <a:ea typeface="+mn-ea"/>
                <a:cs typeface="+mn-cs"/>
              </a:rPr>
              <a:t> model performance assessment,</a:t>
            </a:r>
            <a:r>
              <a:rPr lang="en-US" sz="1200" b="0" i="0" u="none" strike="noStrike" kern="1200" baseline="30000" dirty="0">
                <a:solidFill>
                  <a:schemeClr val="tx1"/>
                </a:solidFill>
                <a:effectLst/>
                <a:latin typeface="+mn-lt"/>
                <a:ea typeface="+mn-ea"/>
                <a:cs typeface="+mn-cs"/>
                <a:hlinkClick r:id="rId26"/>
              </a:rPr>
              <a:t>[7]</a:t>
            </a:r>
            <a:r>
              <a:rPr lang="en-US" sz="1200" b="0" i="0" u="none" strike="noStrike" kern="1200" dirty="0">
                <a:solidFill>
                  <a:schemeClr val="tx1"/>
                </a:solidFill>
                <a:effectLst/>
                <a:latin typeface="+mn-lt"/>
                <a:ea typeface="+mn-ea"/>
                <a:cs typeface="+mn-cs"/>
              </a:rPr>
              <a:t> and other areas for many decades and is increasingly used in </a:t>
            </a:r>
            <a:r>
              <a:rPr lang="en-US" sz="1200" b="0" i="0" u="none" strike="noStrike" kern="1200" dirty="0">
                <a:solidFill>
                  <a:schemeClr val="tx1"/>
                </a:solidFill>
                <a:effectLst/>
                <a:latin typeface="+mn-lt"/>
                <a:ea typeface="+mn-ea"/>
                <a:cs typeface="+mn-cs"/>
                <a:hlinkClick r:id="rId10" tooltip="Machine learning"/>
              </a:rPr>
              <a:t>machine learning</a:t>
            </a:r>
            <a:r>
              <a:rPr lang="en-US" sz="1200" b="0" i="0" u="none" strike="noStrike"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27" tooltip="Data mining"/>
              </a:rPr>
              <a:t>data mining</a:t>
            </a:r>
            <a:r>
              <a:rPr lang="en-US" sz="1200" b="0" i="0" u="none" strike="noStrike" kern="1200" dirty="0">
                <a:solidFill>
                  <a:schemeClr val="tx1"/>
                </a:solidFill>
                <a:effectLst/>
                <a:latin typeface="+mn-lt"/>
                <a:ea typeface="+mn-ea"/>
                <a:cs typeface="+mn-cs"/>
              </a:rPr>
              <a:t> research.</a:t>
            </a:r>
          </a:p>
          <a:p>
            <a:r>
              <a:rPr lang="en-US" sz="1200" b="0" i="0" u="none" strike="noStrike" kern="1200" dirty="0">
                <a:solidFill>
                  <a:schemeClr val="tx1"/>
                </a:solidFill>
                <a:effectLst/>
                <a:latin typeface="+mn-lt"/>
                <a:ea typeface="+mn-ea"/>
                <a:cs typeface="+mn-cs"/>
              </a:rPr>
              <a:t>The ROC is also known as a relative operating characteristic curve, because it is a comparison of two operating characteristics (TPR and FPR) as the criterion changes.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846F81E-D884-2144-A86D-D41156AAF706}" type="slidenum">
              <a:rPr lang="en-US" smtClean="0"/>
              <a:t>20</a:t>
            </a:fld>
            <a:endParaRPr lang="en-US"/>
          </a:p>
        </p:txBody>
      </p:sp>
      <p:sp>
        <p:nvSpPr>
          <p:cNvPr id="5" name="Date Placeholder 4">
            <a:extLst>
              <a:ext uri="{FF2B5EF4-FFF2-40B4-BE49-F238E27FC236}">
                <a16:creationId xmlns:a16="http://schemas.microsoft.com/office/drawing/2014/main" id="{EBFE4C13-7FDA-8545-AF81-0810DF635D15}"/>
              </a:ext>
            </a:extLst>
          </p:cNvPr>
          <p:cNvSpPr>
            <a:spLocks noGrp="1"/>
          </p:cNvSpPr>
          <p:nvPr>
            <p:ph type="dt" idx="1"/>
          </p:nvPr>
        </p:nvSpPr>
        <p:spPr/>
        <p:txBody>
          <a:bodyPr/>
          <a:lstStyle/>
          <a:p>
            <a:r>
              <a:rPr lang="en-US"/>
              <a:t>8/19</a:t>
            </a:r>
          </a:p>
        </p:txBody>
      </p:sp>
      <p:sp>
        <p:nvSpPr>
          <p:cNvPr id="6" name="Footer Placeholder 5">
            <a:extLst>
              <a:ext uri="{FF2B5EF4-FFF2-40B4-BE49-F238E27FC236}">
                <a16:creationId xmlns:a16="http://schemas.microsoft.com/office/drawing/2014/main" id="{AD4BE404-FC18-FD49-B1D1-64D991D6BE45}"/>
              </a:ext>
            </a:extLst>
          </p:cNvPr>
          <p:cNvSpPr>
            <a:spLocks noGrp="1"/>
          </p:cNvSpPr>
          <p:nvPr>
            <p:ph type="ftr" sz="quarter" idx="4"/>
          </p:nvPr>
        </p:nvSpPr>
        <p:spPr/>
        <p:txBody>
          <a:bodyPr/>
          <a:lstStyle/>
          <a:p>
            <a:r>
              <a:rPr lang="en-US"/>
              <a:t>http://dkmayer.web.unc.edu</a:t>
            </a:r>
          </a:p>
        </p:txBody>
      </p:sp>
      <p:sp>
        <p:nvSpPr>
          <p:cNvPr id="7" name="Header Placeholder 6">
            <a:extLst>
              <a:ext uri="{FF2B5EF4-FFF2-40B4-BE49-F238E27FC236}">
                <a16:creationId xmlns:a16="http://schemas.microsoft.com/office/drawing/2014/main" id="{8A85B2F9-86AA-F64A-AC6B-2DC916709C81}"/>
              </a:ext>
            </a:extLst>
          </p:cNvPr>
          <p:cNvSpPr>
            <a:spLocks noGrp="1"/>
          </p:cNvSpPr>
          <p:nvPr>
            <p:ph type="hdr" sz="quarter"/>
          </p:nvPr>
        </p:nvSpPr>
        <p:spPr/>
        <p:txBody>
          <a:bodyPr/>
          <a:lstStyle/>
          <a:p>
            <a:r>
              <a:rPr lang="en-US"/>
              <a:t>BCAN 2019 Think Tank</a:t>
            </a:r>
          </a:p>
        </p:txBody>
      </p:sp>
    </p:spTree>
    <p:extLst>
      <p:ext uri="{BB962C8B-B14F-4D97-AF65-F5344CB8AC3E}">
        <p14:creationId xmlns:p14="http://schemas.microsoft.com/office/powerpoint/2010/main" val="2734723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younger than 60, non-whites have harder time</a:t>
            </a:r>
          </a:p>
        </p:txBody>
      </p:sp>
      <p:sp>
        <p:nvSpPr>
          <p:cNvPr id="4" name="Slide Number Placeholder 3"/>
          <p:cNvSpPr>
            <a:spLocks noGrp="1"/>
          </p:cNvSpPr>
          <p:nvPr>
            <p:ph type="sldNum" sz="quarter" idx="5"/>
          </p:nvPr>
        </p:nvSpPr>
        <p:spPr/>
        <p:txBody>
          <a:bodyPr/>
          <a:lstStyle/>
          <a:p>
            <a:fld id="{E258DACF-8309-2044-8EF4-AA7C90F4E9AA}" type="slidenum">
              <a:rPr lang="en-US" smtClean="0"/>
              <a:t>21</a:t>
            </a:fld>
            <a:endParaRPr lang="en-US"/>
          </a:p>
        </p:txBody>
      </p:sp>
      <p:sp>
        <p:nvSpPr>
          <p:cNvPr id="5" name="Date Placeholder 4">
            <a:extLst>
              <a:ext uri="{FF2B5EF4-FFF2-40B4-BE49-F238E27FC236}">
                <a16:creationId xmlns:a16="http://schemas.microsoft.com/office/drawing/2014/main" id="{422FB60D-EA02-D744-B5FA-5F881883388D}"/>
              </a:ext>
            </a:extLst>
          </p:cNvPr>
          <p:cNvSpPr>
            <a:spLocks noGrp="1"/>
          </p:cNvSpPr>
          <p:nvPr>
            <p:ph type="dt" idx="1"/>
          </p:nvPr>
        </p:nvSpPr>
        <p:spPr/>
        <p:txBody>
          <a:bodyPr/>
          <a:lstStyle/>
          <a:p>
            <a:r>
              <a:rPr lang="en-US"/>
              <a:t>8/19</a:t>
            </a:r>
          </a:p>
        </p:txBody>
      </p:sp>
      <p:sp>
        <p:nvSpPr>
          <p:cNvPr id="6" name="Footer Placeholder 5">
            <a:extLst>
              <a:ext uri="{FF2B5EF4-FFF2-40B4-BE49-F238E27FC236}">
                <a16:creationId xmlns:a16="http://schemas.microsoft.com/office/drawing/2014/main" id="{2253744F-38BC-A840-B61F-D2C1AB2EA562}"/>
              </a:ext>
            </a:extLst>
          </p:cNvPr>
          <p:cNvSpPr>
            <a:spLocks noGrp="1"/>
          </p:cNvSpPr>
          <p:nvPr>
            <p:ph type="ftr" sz="quarter" idx="4"/>
          </p:nvPr>
        </p:nvSpPr>
        <p:spPr/>
        <p:txBody>
          <a:bodyPr/>
          <a:lstStyle/>
          <a:p>
            <a:r>
              <a:rPr lang="en-US"/>
              <a:t>http://dkmayer.web.unc.edu</a:t>
            </a:r>
          </a:p>
        </p:txBody>
      </p:sp>
      <p:sp>
        <p:nvSpPr>
          <p:cNvPr id="7" name="Header Placeholder 6">
            <a:extLst>
              <a:ext uri="{FF2B5EF4-FFF2-40B4-BE49-F238E27FC236}">
                <a16:creationId xmlns:a16="http://schemas.microsoft.com/office/drawing/2014/main" id="{6FE14604-8517-EF48-99FD-85581E88E816}"/>
              </a:ext>
            </a:extLst>
          </p:cNvPr>
          <p:cNvSpPr>
            <a:spLocks noGrp="1"/>
          </p:cNvSpPr>
          <p:nvPr>
            <p:ph type="hdr" sz="quarter"/>
          </p:nvPr>
        </p:nvSpPr>
        <p:spPr/>
        <p:txBody>
          <a:bodyPr/>
          <a:lstStyle/>
          <a:p>
            <a:r>
              <a:rPr lang="en-US"/>
              <a:t>BCAN 2019 Think Tank</a:t>
            </a:r>
          </a:p>
        </p:txBody>
      </p:sp>
    </p:spTree>
    <p:extLst>
      <p:ext uri="{BB962C8B-B14F-4D97-AF65-F5344CB8AC3E}">
        <p14:creationId xmlns:p14="http://schemas.microsoft.com/office/powerpoint/2010/main" val="3719535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spcBef>
                <a:spcPct val="0"/>
              </a:spcBef>
            </a:pPr>
            <a:r>
              <a:rPr lang="en-US"/>
              <a:t>Plus: </a:t>
            </a:r>
          </a:p>
          <a:p>
            <a:pPr lvl="1">
              <a:spcBef>
                <a:spcPct val="0"/>
              </a:spcBef>
            </a:pPr>
            <a:r>
              <a:rPr lang="en-US"/>
              <a:t>Implementing demonstration projects to test models of coordinated, multidisciplinary survivorship care</a:t>
            </a:r>
          </a:p>
          <a:p>
            <a:pPr lvl="1">
              <a:spcBef>
                <a:spcPct val="0"/>
              </a:spcBef>
            </a:pPr>
            <a:r>
              <a:rPr lang="en-US"/>
              <a:t>Supporting the development of comprehensive cancer control plans in each state</a:t>
            </a:r>
          </a:p>
          <a:p>
            <a:pPr lvl="1">
              <a:spcBef>
                <a:spcPct val="0"/>
              </a:spcBef>
            </a:pPr>
            <a:r>
              <a:rPr lang="en-US"/>
              <a:t>Educating health care providers to specifically address the health care and quality of life issues facing cancer survivors</a:t>
            </a:r>
          </a:p>
          <a:p>
            <a:pPr lvl="1">
              <a:spcBef>
                <a:spcPct val="0"/>
              </a:spcBef>
            </a:pPr>
            <a:r>
              <a:rPr lang="en-US"/>
              <a:t>Further research on cancer survivorship care issues	</a:t>
            </a:r>
          </a:p>
          <a:p>
            <a:pPr lvl="1">
              <a:spcBef>
                <a:spcPct val="0"/>
              </a:spcBef>
            </a:pPr>
            <a:r>
              <a:rPr lang="en-US"/>
              <a:t>	</a:t>
            </a:r>
          </a:p>
          <a:p>
            <a:pPr>
              <a:spcBef>
                <a:spcPct val="0"/>
              </a:spcBef>
            </a:pPr>
            <a:endParaRPr 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A2AB5C7-A323-499D-B888-9702E2BF3A2F}" type="slidenum">
              <a:rPr lang="en-US" sz="1200"/>
              <a:pPr/>
              <a:t>23</a:t>
            </a:fld>
            <a:endParaRPr lang="en-US" sz="1200"/>
          </a:p>
        </p:txBody>
      </p:sp>
      <p:sp>
        <p:nvSpPr>
          <p:cNvPr id="2" name="Date Placeholder 1">
            <a:extLst>
              <a:ext uri="{FF2B5EF4-FFF2-40B4-BE49-F238E27FC236}">
                <a16:creationId xmlns:a16="http://schemas.microsoft.com/office/drawing/2014/main" id="{C304B348-4D3F-6B48-8A34-B1A40322D675}"/>
              </a:ext>
            </a:extLst>
          </p:cNvPr>
          <p:cNvSpPr>
            <a:spLocks noGrp="1"/>
          </p:cNvSpPr>
          <p:nvPr>
            <p:ph type="dt" idx="1"/>
          </p:nvPr>
        </p:nvSpPr>
        <p:spPr/>
        <p:txBody>
          <a:bodyPr/>
          <a:lstStyle/>
          <a:p>
            <a:r>
              <a:rPr lang="en-US"/>
              <a:t>8/19</a:t>
            </a:r>
          </a:p>
        </p:txBody>
      </p:sp>
      <p:sp>
        <p:nvSpPr>
          <p:cNvPr id="3" name="Footer Placeholder 2">
            <a:extLst>
              <a:ext uri="{FF2B5EF4-FFF2-40B4-BE49-F238E27FC236}">
                <a16:creationId xmlns:a16="http://schemas.microsoft.com/office/drawing/2014/main" id="{B60DF084-65D2-F548-88D2-A644741998AB}"/>
              </a:ext>
            </a:extLst>
          </p:cNvPr>
          <p:cNvSpPr>
            <a:spLocks noGrp="1"/>
          </p:cNvSpPr>
          <p:nvPr>
            <p:ph type="ftr" sz="quarter" idx="4"/>
          </p:nvPr>
        </p:nvSpPr>
        <p:spPr/>
        <p:txBody>
          <a:bodyPr/>
          <a:lstStyle/>
          <a:p>
            <a:r>
              <a:rPr lang="en-US"/>
              <a:t>http://dkmayer.web.unc.edu</a:t>
            </a:r>
          </a:p>
        </p:txBody>
      </p:sp>
      <p:sp>
        <p:nvSpPr>
          <p:cNvPr id="4" name="Header Placeholder 3">
            <a:extLst>
              <a:ext uri="{FF2B5EF4-FFF2-40B4-BE49-F238E27FC236}">
                <a16:creationId xmlns:a16="http://schemas.microsoft.com/office/drawing/2014/main" id="{7AB4B925-F28D-E240-A3C3-D056FE35D058}"/>
              </a:ext>
            </a:extLst>
          </p:cNvPr>
          <p:cNvSpPr>
            <a:spLocks noGrp="1"/>
          </p:cNvSpPr>
          <p:nvPr>
            <p:ph type="hdr" sz="quarter"/>
          </p:nvPr>
        </p:nvSpPr>
        <p:spPr/>
        <p:txBody>
          <a:bodyPr/>
          <a:lstStyle/>
          <a:p>
            <a:r>
              <a:rPr lang="en-US"/>
              <a:t>BCAN 2019 Think Tank</a:t>
            </a:r>
          </a:p>
        </p:txBody>
      </p:sp>
    </p:spTree>
    <p:extLst>
      <p:ext uri="{BB962C8B-B14F-4D97-AF65-F5344CB8AC3E}">
        <p14:creationId xmlns:p14="http://schemas.microsoft.com/office/powerpoint/2010/main" val="393615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Multidisciplinary: several</a:t>
            </a:r>
            <a:r>
              <a:rPr lang="en-US" baseline="0" dirty="0"/>
              <a:t> providers care on same day, resource intense, not disease specific</a:t>
            </a:r>
            <a:endParaRPr lang="en-US" dirty="0"/>
          </a:p>
          <a:p>
            <a:r>
              <a:rPr lang="en-US" dirty="0"/>
              <a:t>Disease specific: separate clinics for each disease</a:t>
            </a:r>
          </a:p>
          <a:p>
            <a:r>
              <a:rPr lang="en-US" dirty="0"/>
              <a:t>Consultative service: one visit </a:t>
            </a:r>
          </a:p>
          <a:p>
            <a:r>
              <a:rPr lang="en-US" dirty="0"/>
              <a:t>Integrated care model: extension of cancer continuum, usually NP/PA</a:t>
            </a:r>
            <a:r>
              <a:rPr lang="en-US" baseline="0" dirty="0"/>
              <a:t> care delivery</a:t>
            </a:r>
            <a:endParaRPr lang="en-US" dirty="0"/>
          </a:p>
          <a:p>
            <a:r>
              <a:rPr lang="en-US" dirty="0"/>
              <a:t>Risk-stratified and shared care: low, moderate and high risk of developing long-term and late effects, coordination between oncologists and PCP,</a:t>
            </a:r>
            <a:r>
              <a:rPr lang="en-US" baseline="0" dirty="0"/>
              <a:t> transition to primary care.</a:t>
            </a:r>
            <a:endParaRPr lang="en-US" dirty="0"/>
          </a:p>
          <a:p>
            <a:endParaRPr lang="en-US" dirty="0"/>
          </a:p>
        </p:txBody>
      </p:sp>
      <p:sp>
        <p:nvSpPr>
          <p:cNvPr id="4" name="Slide Number Placeholder 3"/>
          <p:cNvSpPr>
            <a:spLocks noGrp="1"/>
          </p:cNvSpPr>
          <p:nvPr>
            <p:ph type="sldNum" sz="quarter" idx="10"/>
          </p:nvPr>
        </p:nvSpPr>
        <p:spPr/>
        <p:txBody>
          <a:bodyPr/>
          <a:lstStyle/>
          <a:p>
            <a:fld id="{DECBCB8A-F449-8E49-975F-A6F176C70166}" type="slidenum">
              <a:rPr lang="en-US" smtClean="0"/>
              <a:pPr/>
              <a:t>24</a:t>
            </a:fld>
            <a:endParaRPr lang="en-US"/>
          </a:p>
        </p:txBody>
      </p:sp>
      <p:sp>
        <p:nvSpPr>
          <p:cNvPr id="5" name="Date Placeholder 4">
            <a:extLst>
              <a:ext uri="{FF2B5EF4-FFF2-40B4-BE49-F238E27FC236}">
                <a16:creationId xmlns:a16="http://schemas.microsoft.com/office/drawing/2014/main" id="{805651F9-8233-4AA5-935A-8E7D3CB5D401}"/>
              </a:ext>
            </a:extLst>
          </p:cNvPr>
          <p:cNvSpPr>
            <a:spLocks noGrp="1"/>
          </p:cNvSpPr>
          <p:nvPr>
            <p:ph type="dt" idx="11"/>
          </p:nvPr>
        </p:nvSpPr>
        <p:spPr/>
        <p:txBody>
          <a:bodyPr/>
          <a:lstStyle/>
          <a:p>
            <a:r>
              <a:rPr lang="en-US"/>
              <a:t>8/19</a:t>
            </a:r>
          </a:p>
        </p:txBody>
      </p:sp>
      <p:sp>
        <p:nvSpPr>
          <p:cNvPr id="6" name="Footer Placeholder 5">
            <a:extLst>
              <a:ext uri="{FF2B5EF4-FFF2-40B4-BE49-F238E27FC236}">
                <a16:creationId xmlns:a16="http://schemas.microsoft.com/office/drawing/2014/main" id="{99E24CDF-4289-4732-98E5-5A4A8E53B6A0}"/>
              </a:ext>
            </a:extLst>
          </p:cNvPr>
          <p:cNvSpPr>
            <a:spLocks noGrp="1"/>
          </p:cNvSpPr>
          <p:nvPr>
            <p:ph type="ftr" sz="quarter" idx="12"/>
          </p:nvPr>
        </p:nvSpPr>
        <p:spPr/>
        <p:txBody>
          <a:bodyPr/>
          <a:lstStyle/>
          <a:p>
            <a:r>
              <a:rPr lang="en-US"/>
              <a:t>http://dkmayer.web.unc.edu</a:t>
            </a:r>
          </a:p>
        </p:txBody>
      </p:sp>
      <p:sp>
        <p:nvSpPr>
          <p:cNvPr id="7" name="Header Placeholder 6">
            <a:extLst>
              <a:ext uri="{FF2B5EF4-FFF2-40B4-BE49-F238E27FC236}">
                <a16:creationId xmlns:a16="http://schemas.microsoft.com/office/drawing/2014/main" id="{8450E504-32F3-4690-814E-EC6B0B2167D7}"/>
              </a:ext>
            </a:extLst>
          </p:cNvPr>
          <p:cNvSpPr>
            <a:spLocks noGrp="1"/>
          </p:cNvSpPr>
          <p:nvPr>
            <p:ph type="hdr" sz="quarter" idx="13"/>
          </p:nvPr>
        </p:nvSpPr>
        <p:spPr/>
        <p:txBody>
          <a:bodyPr/>
          <a:lstStyle/>
          <a:p>
            <a:r>
              <a:rPr lang="en-US"/>
              <a:t>BCAN 2019 Think Tank</a:t>
            </a:r>
          </a:p>
        </p:txBody>
      </p:sp>
    </p:spTree>
    <p:extLst>
      <p:ext uri="{BB962C8B-B14F-4D97-AF65-F5344CB8AC3E}">
        <p14:creationId xmlns:p14="http://schemas.microsoft.com/office/powerpoint/2010/main" val="3951017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Triaged models of care</a:t>
            </a:r>
            <a:r>
              <a:rPr lang="en-US" baseline="0" dirty="0"/>
              <a:t> have been suggested since 2006 but have not been systematically implemented. These models do not look at other than surveillance visits or needs.</a:t>
            </a:r>
            <a:endParaRPr lang="en-US" dirty="0"/>
          </a:p>
        </p:txBody>
      </p:sp>
      <p:sp>
        <p:nvSpPr>
          <p:cNvPr id="4" name="Slide Number Placeholder 3"/>
          <p:cNvSpPr>
            <a:spLocks noGrp="1"/>
          </p:cNvSpPr>
          <p:nvPr>
            <p:ph type="sldNum" sz="quarter" idx="10"/>
          </p:nvPr>
        </p:nvSpPr>
        <p:spPr/>
        <p:txBody>
          <a:bodyPr/>
          <a:lstStyle/>
          <a:p>
            <a:fld id="{DECBCB8A-F449-8E49-975F-A6F176C70166}" type="slidenum">
              <a:rPr lang="en-US" smtClean="0"/>
              <a:pPr/>
              <a:t>25</a:t>
            </a:fld>
            <a:endParaRPr lang="en-US"/>
          </a:p>
        </p:txBody>
      </p:sp>
      <p:sp>
        <p:nvSpPr>
          <p:cNvPr id="5" name="Date Placeholder 4">
            <a:extLst>
              <a:ext uri="{FF2B5EF4-FFF2-40B4-BE49-F238E27FC236}">
                <a16:creationId xmlns:a16="http://schemas.microsoft.com/office/drawing/2014/main" id="{B302ACFE-78DF-4BF3-9930-E1E4BB6B1AEF}"/>
              </a:ext>
            </a:extLst>
          </p:cNvPr>
          <p:cNvSpPr>
            <a:spLocks noGrp="1"/>
          </p:cNvSpPr>
          <p:nvPr>
            <p:ph type="dt" idx="11"/>
          </p:nvPr>
        </p:nvSpPr>
        <p:spPr/>
        <p:txBody>
          <a:bodyPr/>
          <a:lstStyle/>
          <a:p>
            <a:r>
              <a:rPr lang="en-US"/>
              <a:t>8/19</a:t>
            </a:r>
          </a:p>
        </p:txBody>
      </p:sp>
      <p:sp>
        <p:nvSpPr>
          <p:cNvPr id="6" name="Footer Placeholder 5">
            <a:extLst>
              <a:ext uri="{FF2B5EF4-FFF2-40B4-BE49-F238E27FC236}">
                <a16:creationId xmlns:a16="http://schemas.microsoft.com/office/drawing/2014/main" id="{16EBCC41-F830-4E6D-8034-DEDAD13ADFD4}"/>
              </a:ext>
            </a:extLst>
          </p:cNvPr>
          <p:cNvSpPr>
            <a:spLocks noGrp="1"/>
          </p:cNvSpPr>
          <p:nvPr>
            <p:ph type="ftr" sz="quarter" idx="12"/>
          </p:nvPr>
        </p:nvSpPr>
        <p:spPr/>
        <p:txBody>
          <a:bodyPr/>
          <a:lstStyle/>
          <a:p>
            <a:r>
              <a:rPr lang="en-US"/>
              <a:t>http://dkmayer.web.unc.edu</a:t>
            </a:r>
          </a:p>
        </p:txBody>
      </p:sp>
      <p:sp>
        <p:nvSpPr>
          <p:cNvPr id="7" name="Header Placeholder 6">
            <a:extLst>
              <a:ext uri="{FF2B5EF4-FFF2-40B4-BE49-F238E27FC236}">
                <a16:creationId xmlns:a16="http://schemas.microsoft.com/office/drawing/2014/main" id="{8C3999AE-22A4-476F-89D1-6CF7B5170119}"/>
              </a:ext>
            </a:extLst>
          </p:cNvPr>
          <p:cNvSpPr>
            <a:spLocks noGrp="1"/>
          </p:cNvSpPr>
          <p:nvPr>
            <p:ph type="hdr" sz="quarter" idx="13"/>
          </p:nvPr>
        </p:nvSpPr>
        <p:spPr/>
        <p:txBody>
          <a:bodyPr/>
          <a:lstStyle/>
          <a:p>
            <a:r>
              <a:rPr lang="en-US"/>
              <a:t>BCAN 2019 Think Tank</a:t>
            </a:r>
          </a:p>
        </p:txBody>
      </p:sp>
    </p:spTree>
    <p:extLst>
      <p:ext uri="{BB962C8B-B14F-4D97-AF65-F5344CB8AC3E}">
        <p14:creationId xmlns:p14="http://schemas.microsoft.com/office/powerpoint/2010/main" val="2162693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charset="0"/>
              <a:tabLst>
                <a:tab pos="737654" algn="l"/>
                <a:tab pos="1475308" algn="l"/>
                <a:tab pos="2212962" algn="l"/>
                <a:tab pos="2950616" algn="l"/>
              </a:tabLst>
              <a:defRPr sz="1200">
                <a:solidFill>
                  <a:srgbClr val="000000"/>
                </a:solidFill>
                <a:latin typeface="Times New Roman" charset="0"/>
              </a:defRPr>
            </a:lvl1pPr>
            <a:lvl2pPr>
              <a:spcBef>
                <a:spcPct val="30000"/>
              </a:spcBef>
              <a:buClr>
                <a:srgbClr val="000000"/>
              </a:buClr>
              <a:buSzPct val="100000"/>
              <a:buFont typeface="Times New Roman" charset="0"/>
              <a:tabLst>
                <a:tab pos="737654" algn="l"/>
                <a:tab pos="1475308" algn="l"/>
                <a:tab pos="2212962" algn="l"/>
                <a:tab pos="2950616" algn="l"/>
              </a:tabLst>
              <a:defRPr sz="1200">
                <a:solidFill>
                  <a:srgbClr val="000000"/>
                </a:solidFill>
                <a:latin typeface="Times New Roman" charset="0"/>
              </a:defRPr>
            </a:lvl2pPr>
            <a:lvl3pPr>
              <a:spcBef>
                <a:spcPct val="30000"/>
              </a:spcBef>
              <a:buClr>
                <a:srgbClr val="000000"/>
              </a:buClr>
              <a:buSzPct val="100000"/>
              <a:buFont typeface="Times New Roman" charset="0"/>
              <a:tabLst>
                <a:tab pos="737654" algn="l"/>
                <a:tab pos="1475308" algn="l"/>
                <a:tab pos="2212962" algn="l"/>
                <a:tab pos="2950616" algn="l"/>
              </a:tabLst>
              <a:defRPr sz="1200">
                <a:solidFill>
                  <a:srgbClr val="000000"/>
                </a:solidFill>
                <a:latin typeface="Times New Roman" charset="0"/>
              </a:defRPr>
            </a:lvl3pPr>
            <a:lvl4pPr>
              <a:spcBef>
                <a:spcPct val="30000"/>
              </a:spcBef>
              <a:buClr>
                <a:srgbClr val="000000"/>
              </a:buClr>
              <a:buSzPct val="100000"/>
              <a:buFont typeface="Times New Roman" charset="0"/>
              <a:tabLst>
                <a:tab pos="737654" algn="l"/>
                <a:tab pos="1475308" algn="l"/>
                <a:tab pos="2212962" algn="l"/>
                <a:tab pos="2950616" algn="l"/>
              </a:tabLst>
              <a:defRPr sz="1200">
                <a:solidFill>
                  <a:srgbClr val="000000"/>
                </a:solidFill>
                <a:latin typeface="Times New Roman" charset="0"/>
              </a:defRPr>
            </a:lvl4pPr>
            <a:lvl5pPr>
              <a:spcBef>
                <a:spcPct val="30000"/>
              </a:spcBef>
              <a:buClr>
                <a:srgbClr val="000000"/>
              </a:buClr>
              <a:buSzPct val="100000"/>
              <a:buFont typeface="Times New Roman" charset="0"/>
              <a:tabLst>
                <a:tab pos="737654" algn="l"/>
                <a:tab pos="1475308" algn="l"/>
                <a:tab pos="2212962" algn="l"/>
                <a:tab pos="2950616" algn="l"/>
              </a:tabLst>
              <a:defRPr sz="1200">
                <a:solidFill>
                  <a:srgbClr val="000000"/>
                </a:solidFill>
                <a:latin typeface="Times New Roman" charset="0"/>
              </a:defRPr>
            </a:lvl5pPr>
            <a:lvl6pPr marL="2562377" indent="-232943" defTabSz="465887" eaLnBrk="0" fontAlgn="base" hangingPunct="0">
              <a:spcBef>
                <a:spcPct val="30000"/>
              </a:spcBef>
              <a:spcAft>
                <a:spcPct val="0"/>
              </a:spcAft>
              <a:buClr>
                <a:srgbClr val="000000"/>
              </a:buClr>
              <a:buSzPct val="100000"/>
              <a:buFont typeface="Times New Roman" charset="0"/>
              <a:tabLst>
                <a:tab pos="737654" algn="l"/>
                <a:tab pos="1475308" algn="l"/>
                <a:tab pos="2212962" algn="l"/>
                <a:tab pos="2950616" algn="l"/>
              </a:tabLst>
              <a:defRPr sz="1200">
                <a:solidFill>
                  <a:srgbClr val="000000"/>
                </a:solidFill>
                <a:latin typeface="Times New Roman" charset="0"/>
              </a:defRPr>
            </a:lvl6pPr>
            <a:lvl7pPr marL="3028264" indent="-232943" defTabSz="465887" eaLnBrk="0" fontAlgn="base" hangingPunct="0">
              <a:spcBef>
                <a:spcPct val="30000"/>
              </a:spcBef>
              <a:spcAft>
                <a:spcPct val="0"/>
              </a:spcAft>
              <a:buClr>
                <a:srgbClr val="000000"/>
              </a:buClr>
              <a:buSzPct val="100000"/>
              <a:buFont typeface="Times New Roman" charset="0"/>
              <a:tabLst>
                <a:tab pos="737654" algn="l"/>
                <a:tab pos="1475308" algn="l"/>
                <a:tab pos="2212962" algn="l"/>
                <a:tab pos="2950616" algn="l"/>
              </a:tabLst>
              <a:defRPr sz="1200">
                <a:solidFill>
                  <a:srgbClr val="000000"/>
                </a:solidFill>
                <a:latin typeface="Times New Roman" charset="0"/>
              </a:defRPr>
            </a:lvl7pPr>
            <a:lvl8pPr marL="3494151" indent="-232943" defTabSz="465887" eaLnBrk="0" fontAlgn="base" hangingPunct="0">
              <a:spcBef>
                <a:spcPct val="30000"/>
              </a:spcBef>
              <a:spcAft>
                <a:spcPct val="0"/>
              </a:spcAft>
              <a:buClr>
                <a:srgbClr val="000000"/>
              </a:buClr>
              <a:buSzPct val="100000"/>
              <a:buFont typeface="Times New Roman" charset="0"/>
              <a:tabLst>
                <a:tab pos="737654" algn="l"/>
                <a:tab pos="1475308" algn="l"/>
                <a:tab pos="2212962" algn="l"/>
                <a:tab pos="2950616" algn="l"/>
              </a:tabLst>
              <a:defRPr sz="1200">
                <a:solidFill>
                  <a:srgbClr val="000000"/>
                </a:solidFill>
                <a:latin typeface="Times New Roman" charset="0"/>
              </a:defRPr>
            </a:lvl8pPr>
            <a:lvl9pPr marL="3960038" indent="-232943" defTabSz="465887" eaLnBrk="0" fontAlgn="base" hangingPunct="0">
              <a:spcBef>
                <a:spcPct val="30000"/>
              </a:spcBef>
              <a:spcAft>
                <a:spcPct val="0"/>
              </a:spcAft>
              <a:buClr>
                <a:srgbClr val="000000"/>
              </a:buClr>
              <a:buSzPct val="100000"/>
              <a:buFont typeface="Times New Roman" charset="0"/>
              <a:tabLst>
                <a:tab pos="737654" algn="l"/>
                <a:tab pos="1475308" algn="l"/>
                <a:tab pos="2212962" algn="l"/>
                <a:tab pos="2950616" algn="l"/>
              </a:tabLst>
              <a:defRPr sz="1200">
                <a:solidFill>
                  <a:srgbClr val="000000"/>
                </a:solidFill>
                <a:latin typeface="Times New Roman" charset="0"/>
              </a:defRPr>
            </a:lvl9pPr>
          </a:lstStyle>
          <a:p>
            <a:pPr>
              <a:spcBef>
                <a:spcPct val="0"/>
              </a:spcBef>
            </a:pPr>
            <a:fld id="{A19B38F6-5D90-CC43-B6D8-54EC9651FE6E}" type="slidenum">
              <a:rPr lang="en-US" altLang="en-US" sz="1400">
                <a:solidFill>
                  <a:srgbClr val="303D22"/>
                </a:solidFill>
                <a:latin typeface="Arial" charset="0"/>
                <a:cs typeface="IPAMincho" charset="0"/>
              </a:rPr>
              <a:pPr>
                <a:spcBef>
                  <a:spcPct val="0"/>
                </a:spcBef>
              </a:pPr>
              <a:t>26</a:t>
            </a:fld>
            <a:endParaRPr lang="en-US" altLang="en-US" sz="1400">
              <a:solidFill>
                <a:srgbClr val="303D22"/>
              </a:solidFill>
              <a:latin typeface="Arial" charset="0"/>
              <a:cs typeface="IPAMincho" charset="0"/>
            </a:endParaRPr>
          </a:p>
        </p:txBody>
      </p:sp>
      <p:sp>
        <p:nvSpPr>
          <p:cNvPr id="9219" name="Rectangle 1"/>
          <p:cNvSpPr>
            <a:spLocks noGrp="1" noRot="1" noChangeAspect="1" noChangeArrowheads="1" noTextEdit="1"/>
          </p:cNvSpPr>
          <p:nvPr>
            <p:ph type="sldImg"/>
          </p:nvPr>
        </p:nvSpPr>
        <p:spPr>
          <a:xfrm>
            <a:off x="563563" y="776288"/>
            <a:ext cx="6818312" cy="38354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Text Box 2"/>
          <p:cNvSpPr>
            <a:spLocks noGrp="1" noChangeArrowheads="1"/>
          </p:cNvSpPr>
          <p:nvPr>
            <p:ph type="body" idx="1"/>
          </p:nvPr>
        </p:nvSpPr>
        <p:spPr>
          <a:xfrm>
            <a:off x="795162" y="4856401"/>
            <a:ext cx="6354798" cy="138638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8089"/>
          <a:lstStyle/>
          <a:p>
            <a:pPr marL="220002" indent="-218385">
              <a:lnSpc>
                <a:spcPct val="93000"/>
              </a:lnSpc>
              <a:spcBef>
                <a:spcPct val="0"/>
              </a:spcBef>
              <a:tabLst>
                <a:tab pos="737654" algn="l"/>
                <a:tab pos="1475308" algn="l"/>
                <a:tab pos="2212962" algn="l"/>
                <a:tab pos="2950616" algn="l"/>
                <a:tab pos="3688271" algn="l"/>
                <a:tab pos="4425925" algn="l"/>
                <a:tab pos="5163579" algn="l"/>
                <a:tab pos="5901233" algn="l"/>
              </a:tabLst>
            </a:pPr>
            <a:r>
              <a:rPr lang="en-US" altLang="en-US" sz="900" dirty="0">
                <a:latin typeface="Arial" charset="0"/>
                <a:ea typeface="IPAMincho" charset="0"/>
                <a:cs typeface="IPAMincho" charset="0"/>
              </a:rPr>
              <a:t>Risk-stratified and shared care model</a:t>
            </a:r>
          </a:p>
          <a:p>
            <a:pPr marL="220002" indent="-218385">
              <a:lnSpc>
                <a:spcPct val="93000"/>
              </a:lnSpc>
              <a:spcBef>
                <a:spcPct val="0"/>
              </a:spcBef>
              <a:tabLst>
                <a:tab pos="737654" algn="l"/>
                <a:tab pos="1475308" algn="l"/>
                <a:tab pos="2212962" algn="l"/>
                <a:tab pos="2950616" algn="l"/>
                <a:tab pos="3688271" algn="l"/>
                <a:tab pos="4425925" algn="l"/>
                <a:tab pos="5163579" algn="l"/>
                <a:tab pos="5901233" algn="l"/>
              </a:tabLst>
            </a:pPr>
            <a:endParaRPr lang="en-US" altLang="en-US" sz="2000" dirty="0">
              <a:latin typeface="Arial" charset="0"/>
              <a:ea typeface="IPAMincho" charset="0"/>
              <a:cs typeface="IPAMincho" charset="0"/>
            </a:endParaRPr>
          </a:p>
          <a:p>
            <a:pPr marL="220002" indent="-218385">
              <a:lnSpc>
                <a:spcPct val="93000"/>
              </a:lnSpc>
              <a:spcBef>
                <a:spcPct val="0"/>
              </a:spcBef>
              <a:tabLst>
                <a:tab pos="737654" algn="l"/>
                <a:tab pos="1475308" algn="l"/>
                <a:tab pos="2212962" algn="l"/>
                <a:tab pos="2950616" algn="l"/>
                <a:tab pos="3688271" algn="l"/>
                <a:tab pos="4425925" algn="l"/>
                <a:tab pos="5163579" algn="l"/>
                <a:tab pos="5901233" algn="l"/>
              </a:tabLst>
            </a:pPr>
            <a:r>
              <a:rPr lang="en-US" altLang="en-US" sz="900" dirty="0">
                <a:latin typeface="Arial" charset="0"/>
                <a:ea typeface="IPAMincho" charset="0"/>
                <a:cs typeface="IPAMincho" charset="0"/>
              </a:rPr>
              <a:t>In this model, cancer care is delivered at any </a:t>
            </a:r>
            <a:r>
              <a:rPr lang="en-US" altLang="en-US" sz="900" dirty="0" err="1">
                <a:latin typeface="Arial" charset="0"/>
                <a:ea typeface="IPAMincho" charset="0"/>
                <a:cs typeface="IPAMincho" charset="0"/>
              </a:rPr>
              <a:t>timepoint</a:t>
            </a:r>
            <a:r>
              <a:rPr lang="en-US" altLang="en-US" sz="900" dirty="0">
                <a:latin typeface="Arial" charset="0"/>
                <a:ea typeface="IPAMincho" charset="0"/>
                <a:cs typeface="IPAMincho" charset="0"/>
              </a:rPr>
              <a:t> along the continuum by different providers on the basis of risk category and patient and provider preferences and skillsets.</a:t>
            </a:r>
          </a:p>
          <a:p>
            <a:pPr marL="220002" indent="-218385">
              <a:lnSpc>
                <a:spcPct val="93000"/>
              </a:lnSpc>
              <a:spcBef>
                <a:spcPct val="0"/>
              </a:spcBef>
              <a:tabLst>
                <a:tab pos="737654" algn="l"/>
                <a:tab pos="1475308" algn="l"/>
                <a:tab pos="2212962" algn="l"/>
                <a:tab pos="2950616" algn="l"/>
                <a:tab pos="3688271" algn="l"/>
                <a:tab pos="4425925" algn="l"/>
                <a:tab pos="5163579" algn="l"/>
                <a:tab pos="5901233" algn="l"/>
              </a:tabLst>
            </a:pPr>
            <a:r>
              <a:rPr lang="en-US" altLang="en-US" sz="2000" dirty="0">
                <a:latin typeface="Arial" charset="0"/>
                <a:ea typeface="IPAMincho" charset="0"/>
                <a:cs typeface="IPAMincho" charset="0"/>
              </a:rPr>
              <a:t>Risk-stratified model of the National Cancer Survivorship Initiative</a:t>
            </a:r>
          </a:p>
          <a:p>
            <a:pPr marL="220002" indent="-218385">
              <a:lnSpc>
                <a:spcPct val="93000"/>
              </a:lnSpc>
              <a:spcBef>
                <a:spcPct val="0"/>
              </a:spcBef>
              <a:tabLst>
                <a:tab pos="737654" algn="l"/>
                <a:tab pos="1475308" algn="l"/>
                <a:tab pos="2212962" algn="l"/>
                <a:tab pos="2950616" algn="l"/>
                <a:tab pos="3688271" algn="l"/>
                <a:tab pos="4425925" algn="l"/>
                <a:tab pos="5163579" algn="l"/>
                <a:tab pos="5901233" algn="l"/>
              </a:tabLst>
            </a:pPr>
            <a:endParaRPr lang="en-US" altLang="en-US" sz="5400" dirty="0">
              <a:latin typeface="Arial" charset="0"/>
              <a:ea typeface="IPAMincho" charset="0"/>
              <a:cs typeface="IPAMincho" charset="0"/>
            </a:endParaRPr>
          </a:p>
          <a:p>
            <a:pPr marL="220002" indent="-218385">
              <a:lnSpc>
                <a:spcPct val="93000"/>
              </a:lnSpc>
              <a:spcBef>
                <a:spcPct val="0"/>
              </a:spcBef>
              <a:tabLst>
                <a:tab pos="737654" algn="l"/>
                <a:tab pos="1475308" algn="l"/>
                <a:tab pos="2212962" algn="l"/>
                <a:tab pos="2950616" algn="l"/>
                <a:tab pos="3688271" algn="l"/>
                <a:tab pos="4425925" algn="l"/>
                <a:tab pos="5163579" algn="l"/>
                <a:tab pos="5901233" algn="l"/>
              </a:tabLst>
            </a:pPr>
            <a:r>
              <a:rPr lang="en-US" altLang="en-US" sz="2000" dirty="0">
                <a:latin typeface="Arial" charset="0"/>
                <a:ea typeface="IPAMincho" charset="0"/>
                <a:cs typeface="IPAMincho" charset="0"/>
              </a:rPr>
              <a:t>This model is developed by the National Cancer Survivorship Initiative</a:t>
            </a:r>
            <a:r>
              <a:rPr lang="en-US" altLang="en-US" sz="2000" baseline="33000" dirty="0">
                <a:latin typeface="Arial" charset="0"/>
                <a:ea typeface="IPAMincho" charset="0"/>
                <a:cs typeface="IPAMincho" charset="0"/>
              </a:rPr>
              <a:t>79</a:t>
            </a:r>
            <a:r>
              <a:rPr lang="en-US" altLang="en-US" sz="2000" dirty="0">
                <a:latin typeface="Arial" charset="0"/>
                <a:ea typeface="IPAMincho" charset="0"/>
                <a:cs typeface="IPAMincho" charset="0"/>
              </a:rPr>
              <a:t> in the UK using patient-reported outcome measures integrated into eHealth platforms to help risk stratify patients.</a:t>
            </a:r>
          </a:p>
          <a:p>
            <a:pPr marL="220002" indent="-218385">
              <a:lnSpc>
                <a:spcPct val="93000"/>
              </a:lnSpc>
              <a:spcBef>
                <a:spcPct val="0"/>
              </a:spcBef>
              <a:tabLst>
                <a:tab pos="737654" algn="l"/>
                <a:tab pos="1475308" algn="l"/>
                <a:tab pos="2212962" algn="l"/>
                <a:tab pos="2950616" algn="l"/>
                <a:tab pos="3688271" algn="l"/>
                <a:tab pos="4425925" algn="l"/>
                <a:tab pos="5163579" algn="l"/>
                <a:tab pos="5901233" algn="l"/>
              </a:tabLst>
            </a:pPr>
            <a:endParaRPr lang="en-US" altLang="en-US" sz="2000" dirty="0">
              <a:latin typeface="Arial" charset="0"/>
              <a:ea typeface="IPAMincho" charset="0"/>
              <a:cs typeface="IPAMincho" charset="0"/>
            </a:endParaRPr>
          </a:p>
          <a:p>
            <a:pPr marL="220002" indent="-218385">
              <a:lnSpc>
                <a:spcPct val="93000"/>
              </a:lnSpc>
              <a:spcBef>
                <a:spcPct val="0"/>
              </a:spcBef>
              <a:tabLst>
                <a:tab pos="737654" algn="l"/>
                <a:tab pos="1475308" algn="l"/>
                <a:tab pos="2212962" algn="l"/>
                <a:tab pos="2950616" algn="l"/>
                <a:tab pos="3688271" algn="l"/>
                <a:tab pos="4425925" algn="l"/>
                <a:tab pos="5163579" algn="l"/>
                <a:tab pos="5901233" algn="l"/>
              </a:tabLst>
            </a:pPr>
            <a:endParaRPr lang="en-US" altLang="en-US" sz="2000" dirty="0">
              <a:latin typeface="Arial" charset="0"/>
              <a:ea typeface="IPAMincho" charset="0"/>
              <a:cs typeface="IPAMincho" charset="0"/>
            </a:endParaRPr>
          </a:p>
          <a:p>
            <a:pPr marL="220002" indent="-218385">
              <a:lnSpc>
                <a:spcPct val="93000"/>
              </a:lnSpc>
              <a:spcBef>
                <a:spcPct val="0"/>
              </a:spcBef>
              <a:tabLst>
                <a:tab pos="737654" algn="l"/>
                <a:tab pos="1475308" algn="l"/>
                <a:tab pos="2212962" algn="l"/>
                <a:tab pos="2950616" algn="l"/>
                <a:tab pos="3688271" algn="l"/>
                <a:tab pos="4425925" algn="l"/>
                <a:tab pos="5163579" algn="l"/>
                <a:tab pos="5901233" algn="l"/>
              </a:tabLst>
            </a:pPr>
            <a:endParaRPr lang="en-US" altLang="en-US" sz="900" dirty="0">
              <a:latin typeface="Arial" charset="0"/>
              <a:ea typeface="IPAMincho" charset="0"/>
              <a:cs typeface="IPAMincho" charset="0"/>
            </a:endParaRPr>
          </a:p>
        </p:txBody>
      </p:sp>
      <p:sp>
        <p:nvSpPr>
          <p:cNvPr id="2" name="Date Placeholder 1">
            <a:extLst>
              <a:ext uri="{FF2B5EF4-FFF2-40B4-BE49-F238E27FC236}">
                <a16:creationId xmlns:a16="http://schemas.microsoft.com/office/drawing/2014/main" id="{9D5152EF-5AA7-4311-B728-EAD67E769AC2}"/>
              </a:ext>
            </a:extLst>
          </p:cNvPr>
          <p:cNvSpPr>
            <a:spLocks noGrp="1"/>
          </p:cNvSpPr>
          <p:nvPr>
            <p:ph type="dt" idx="10"/>
          </p:nvPr>
        </p:nvSpPr>
        <p:spPr/>
        <p:txBody>
          <a:bodyPr/>
          <a:lstStyle/>
          <a:p>
            <a:r>
              <a:rPr lang="en-US"/>
              <a:t>8/19</a:t>
            </a:r>
          </a:p>
        </p:txBody>
      </p:sp>
      <p:sp>
        <p:nvSpPr>
          <p:cNvPr id="3" name="Footer Placeholder 2">
            <a:extLst>
              <a:ext uri="{FF2B5EF4-FFF2-40B4-BE49-F238E27FC236}">
                <a16:creationId xmlns:a16="http://schemas.microsoft.com/office/drawing/2014/main" id="{978286E0-9F55-46EB-82B8-FAE6D9999664}"/>
              </a:ext>
            </a:extLst>
          </p:cNvPr>
          <p:cNvSpPr>
            <a:spLocks noGrp="1"/>
          </p:cNvSpPr>
          <p:nvPr>
            <p:ph type="ftr" sz="quarter" idx="11"/>
          </p:nvPr>
        </p:nvSpPr>
        <p:spPr/>
        <p:txBody>
          <a:bodyPr/>
          <a:lstStyle/>
          <a:p>
            <a:r>
              <a:rPr lang="en-US"/>
              <a:t>http://dkmayer.web.unc.edu</a:t>
            </a:r>
          </a:p>
        </p:txBody>
      </p:sp>
      <p:sp>
        <p:nvSpPr>
          <p:cNvPr id="4" name="Header Placeholder 3">
            <a:extLst>
              <a:ext uri="{FF2B5EF4-FFF2-40B4-BE49-F238E27FC236}">
                <a16:creationId xmlns:a16="http://schemas.microsoft.com/office/drawing/2014/main" id="{5D17935D-622B-499F-8DE2-3B7784440FE6}"/>
              </a:ext>
            </a:extLst>
          </p:cNvPr>
          <p:cNvSpPr>
            <a:spLocks noGrp="1"/>
          </p:cNvSpPr>
          <p:nvPr>
            <p:ph type="hdr" sz="quarter" idx="12"/>
          </p:nvPr>
        </p:nvSpPr>
        <p:spPr/>
        <p:txBody>
          <a:bodyPr/>
          <a:lstStyle/>
          <a:p>
            <a:r>
              <a:rPr lang="en-US"/>
              <a:t>BCAN 2019 Think Tank</a:t>
            </a:r>
          </a:p>
        </p:txBody>
      </p:sp>
    </p:spTree>
    <p:extLst>
      <p:ext uri="{BB962C8B-B14F-4D97-AF65-F5344CB8AC3E}">
        <p14:creationId xmlns:p14="http://schemas.microsoft.com/office/powerpoint/2010/main" val="3479415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BCB8A-F449-8E49-975F-A6F176C70166}" type="slidenum">
              <a:rPr lang="en-US" smtClean="0"/>
              <a:pPr/>
              <a:t>27</a:t>
            </a:fld>
            <a:endParaRPr lang="en-US"/>
          </a:p>
        </p:txBody>
      </p:sp>
      <p:sp>
        <p:nvSpPr>
          <p:cNvPr id="5" name="Date Placeholder 4">
            <a:extLst>
              <a:ext uri="{FF2B5EF4-FFF2-40B4-BE49-F238E27FC236}">
                <a16:creationId xmlns:a16="http://schemas.microsoft.com/office/drawing/2014/main" id="{63C0C89C-6FFC-44C1-97F2-ED95BD0A27B7}"/>
              </a:ext>
            </a:extLst>
          </p:cNvPr>
          <p:cNvSpPr>
            <a:spLocks noGrp="1"/>
          </p:cNvSpPr>
          <p:nvPr>
            <p:ph type="dt" idx="11"/>
          </p:nvPr>
        </p:nvSpPr>
        <p:spPr/>
        <p:txBody>
          <a:bodyPr/>
          <a:lstStyle/>
          <a:p>
            <a:r>
              <a:rPr lang="en-US"/>
              <a:t>8/19</a:t>
            </a:r>
          </a:p>
        </p:txBody>
      </p:sp>
      <p:sp>
        <p:nvSpPr>
          <p:cNvPr id="6" name="Footer Placeholder 5">
            <a:extLst>
              <a:ext uri="{FF2B5EF4-FFF2-40B4-BE49-F238E27FC236}">
                <a16:creationId xmlns:a16="http://schemas.microsoft.com/office/drawing/2014/main" id="{63C97591-B0AB-4753-A7E1-4B421D0B0140}"/>
              </a:ext>
            </a:extLst>
          </p:cNvPr>
          <p:cNvSpPr>
            <a:spLocks noGrp="1"/>
          </p:cNvSpPr>
          <p:nvPr>
            <p:ph type="ftr" sz="quarter" idx="12"/>
          </p:nvPr>
        </p:nvSpPr>
        <p:spPr/>
        <p:txBody>
          <a:bodyPr/>
          <a:lstStyle/>
          <a:p>
            <a:r>
              <a:rPr lang="en-US"/>
              <a:t>http://dkmayer.web.unc.edu</a:t>
            </a:r>
          </a:p>
        </p:txBody>
      </p:sp>
      <p:sp>
        <p:nvSpPr>
          <p:cNvPr id="7" name="Header Placeholder 6">
            <a:extLst>
              <a:ext uri="{FF2B5EF4-FFF2-40B4-BE49-F238E27FC236}">
                <a16:creationId xmlns:a16="http://schemas.microsoft.com/office/drawing/2014/main" id="{FF2DC021-2690-4D18-BCBC-A13ACBCF8948}"/>
              </a:ext>
            </a:extLst>
          </p:cNvPr>
          <p:cNvSpPr>
            <a:spLocks noGrp="1"/>
          </p:cNvSpPr>
          <p:nvPr>
            <p:ph type="hdr" sz="quarter" idx="13"/>
          </p:nvPr>
        </p:nvSpPr>
        <p:spPr/>
        <p:txBody>
          <a:bodyPr/>
          <a:lstStyle/>
          <a:p>
            <a:r>
              <a:rPr lang="en-US"/>
              <a:t>BCAN 2019 Think Tank</a:t>
            </a:r>
          </a:p>
        </p:txBody>
      </p:sp>
    </p:spTree>
    <p:extLst>
      <p:ext uri="{BB962C8B-B14F-4D97-AF65-F5344CB8AC3E}">
        <p14:creationId xmlns:p14="http://schemas.microsoft.com/office/powerpoint/2010/main" val="3417548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BCB8A-F449-8E49-975F-A6F176C70166}" type="slidenum">
              <a:rPr lang="en-US" smtClean="0"/>
              <a:pPr/>
              <a:t>30</a:t>
            </a:fld>
            <a:endParaRPr lang="en-US"/>
          </a:p>
        </p:txBody>
      </p:sp>
      <p:sp>
        <p:nvSpPr>
          <p:cNvPr id="5" name="Date Placeholder 4">
            <a:extLst>
              <a:ext uri="{FF2B5EF4-FFF2-40B4-BE49-F238E27FC236}">
                <a16:creationId xmlns:a16="http://schemas.microsoft.com/office/drawing/2014/main" id="{F638E7AF-02CF-4E0C-AA4C-FF356F661681}"/>
              </a:ext>
            </a:extLst>
          </p:cNvPr>
          <p:cNvSpPr>
            <a:spLocks noGrp="1"/>
          </p:cNvSpPr>
          <p:nvPr>
            <p:ph type="dt" idx="11"/>
          </p:nvPr>
        </p:nvSpPr>
        <p:spPr/>
        <p:txBody>
          <a:bodyPr/>
          <a:lstStyle/>
          <a:p>
            <a:r>
              <a:rPr lang="en-US"/>
              <a:t>8/19</a:t>
            </a:r>
          </a:p>
        </p:txBody>
      </p:sp>
      <p:sp>
        <p:nvSpPr>
          <p:cNvPr id="6" name="Footer Placeholder 5">
            <a:extLst>
              <a:ext uri="{FF2B5EF4-FFF2-40B4-BE49-F238E27FC236}">
                <a16:creationId xmlns:a16="http://schemas.microsoft.com/office/drawing/2014/main" id="{8617C03E-58E6-4C6C-A178-5C12B12FF7E7}"/>
              </a:ext>
            </a:extLst>
          </p:cNvPr>
          <p:cNvSpPr>
            <a:spLocks noGrp="1"/>
          </p:cNvSpPr>
          <p:nvPr>
            <p:ph type="ftr" sz="quarter" idx="12"/>
          </p:nvPr>
        </p:nvSpPr>
        <p:spPr/>
        <p:txBody>
          <a:bodyPr/>
          <a:lstStyle/>
          <a:p>
            <a:r>
              <a:rPr lang="en-US"/>
              <a:t>http://dkmayer.web.unc.edu</a:t>
            </a:r>
          </a:p>
        </p:txBody>
      </p:sp>
      <p:sp>
        <p:nvSpPr>
          <p:cNvPr id="7" name="Header Placeholder 6">
            <a:extLst>
              <a:ext uri="{FF2B5EF4-FFF2-40B4-BE49-F238E27FC236}">
                <a16:creationId xmlns:a16="http://schemas.microsoft.com/office/drawing/2014/main" id="{14E93E54-B52C-4637-8A9C-3B27A065CB90}"/>
              </a:ext>
            </a:extLst>
          </p:cNvPr>
          <p:cNvSpPr>
            <a:spLocks noGrp="1"/>
          </p:cNvSpPr>
          <p:nvPr>
            <p:ph type="hdr" sz="quarter" idx="13"/>
          </p:nvPr>
        </p:nvSpPr>
        <p:spPr/>
        <p:txBody>
          <a:bodyPr/>
          <a:lstStyle/>
          <a:p>
            <a:r>
              <a:rPr lang="en-US"/>
              <a:t>BCAN 2019 Think Tank</a:t>
            </a:r>
          </a:p>
        </p:txBody>
      </p:sp>
    </p:spTree>
    <p:extLst>
      <p:ext uri="{BB962C8B-B14F-4D97-AF65-F5344CB8AC3E}">
        <p14:creationId xmlns:p14="http://schemas.microsoft.com/office/powerpoint/2010/main" val="211962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4</a:t>
            </a:fld>
            <a:endParaRPr lang="en-US"/>
          </a:p>
        </p:txBody>
      </p:sp>
      <p:sp>
        <p:nvSpPr>
          <p:cNvPr id="5" name="Date Placeholder 4">
            <a:extLst>
              <a:ext uri="{FF2B5EF4-FFF2-40B4-BE49-F238E27FC236}">
                <a16:creationId xmlns:a16="http://schemas.microsoft.com/office/drawing/2014/main" id="{C08618A0-9BCC-9F46-A596-2F7F08EA1B5B}"/>
              </a:ext>
            </a:extLst>
          </p:cNvPr>
          <p:cNvSpPr>
            <a:spLocks noGrp="1"/>
          </p:cNvSpPr>
          <p:nvPr>
            <p:ph type="dt" idx="1"/>
          </p:nvPr>
        </p:nvSpPr>
        <p:spPr/>
        <p:txBody>
          <a:bodyPr/>
          <a:lstStyle/>
          <a:p>
            <a:r>
              <a:rPr lang="en-US"/>
              <a:t>8/19</a:t>
            </a:r>
          </a:p>
        </p:txBody>
      </p:sp>
      <p:sp>
        <p:nvSpPr>
          <p:cNvPr id="6" name="Footer Placeholder 5">
            <a:extLst>
              <a:ext uri="{FF2B5EF4-FFF2-40B4-BE49-F238E27FC236}">
                <a16:creationId xmlns:a16="http://schemas.microsoft.com/office/drawing/2014/main" id="{E2CF3C5B-1CDD-EF45-B5C7-E240D0C4CAA1}"/>
              </a:ext>
            </a:extLst>
          </p:cNvPr>
          <p:cNvSpPr>
            <a:spLocks noGrp="1"/>
          </p:cNvSpPr>
          <p:nvPr>
            <p:ph type="ftr" sz="quarter" idx="4"/>
          </p:nvPr>
        </p:nvSpPr>
        <p:spPr/>
        <p:txBody>
          <a:bodyPr/>
          <a:lstStyle/>
          <a:p>
            <a:r>
              <a:rPr lang="en-US"/>
              <a:t>http://dkmayer.web.unc.edu</a:t>
            </a:r>
          </a:p>
        </p:txBody>
      </p:sp>
      <p:sp>
        <p:nvSpPr>
          <p:cNvPr id="7" name="Header Placeholder 6">
            <a:extLst>
              <a:ext uri="{FF2B5EF4-FFF2-40B4-BE49-F238E27FC236}">
                <a16:creationId xmlns:a16="http://schemas.microsoft.com/office/drawing/2014/main" id="{FA3CAD4C-B3C2-C347-B633-3D366AD47C0E}"/>
              </a:ext>
            </a:extLst>
          </p:cNvPr>
          <p:cNvSpPr>
            <a:spLocks noGrp="1"/>
          </p:cNvSpPr>
          <p:nvPr>
            <p:ph type="hdr" sz="quarter"/>
          </p:nvPr>
        </p:nvSpPr>
        <p:spPr/>
        <p:txBody>
          <a:bodyPr/>
          <a:lstStyle/>
          <a:p>
            <a:r>
              <a:rPr lang="en-US"/>
              <a:t>BCAN 2019 Think Tank</a:t>
            </a:r>
          </a:p>
        </p:txBody>
      </p:sp>
    </p:spTree>
    <p:extLst>
      <p:ext uri="{BB962C8B-B14F-4D97-AF65-F5344CB8AC3E}">
        <p14:creationId xmlns:p14="http://schemas.microsoft.com/office/powerpoint/2010/main" val="1457775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Cost </a:t>
            </a:r>
          </a:p>
          <a:p>
            <a:endParaRPr lang="en-US" dirty="0"/>
          </a:p>
          <a:p>
            <a:r>
              <a:rPr lang="en-US" dirty="0"/>
              <a:t>	Initial	Continuing	Last</a:t>
            </a:r>
          </a:p>
          <a:p>
            <a:r>
              <a:rPr lang="en-US" dirty="0"/>
              <a:t>2010	$40,464	$46,643	$37,459</a:t>
            </a:r>
          </a:p>
          <a:p>
            <a:r>
              <a:rPr lang="en-US" dirty="0"/>
              <a:t>2020	$48,317	$61,373	$48,077</a:t>
            </a:r>
          </a:p>
          <a:p>
            <a:r>
              <a:rPr lang="en-US" dirty="0"/>
              <a:t>Increase	19.4%	31.6%	28.3%</a:t>
            </a:r>
          </a:p>
          <a:p>
            <a:r>
              <a:rPr lang="en-US" dirty="0"/>
              <a:t>Costs ($) per year in millions.</a:t>
            </a:r>
          </a:p>
          <a:p>
            <a:endParaRPr lang="en-US" dirty="0"/>
          </a:p>
          <a:p>
            <a:endParaRPr lang="en-US" dirty="0"/>
          </a:p>
          <a:p>
            <a:endParaRPr lang="en-US" dirty="0"/>
          </a:p>
          <a:p>
            <a:r>
              <a:rPr lang="en-US" dirty="0"/>
              <a:t>Prevalence</a:t>
            </a:r>
          </a:p>
          <a:p>
            <a:endParaRPr lang="en-US" dirty="0"/>
          </a:p>
          <a:p>
            <a:r>
              <a:rPr lang="en-US" dirty="0"/>
              <a:t> 	Initial	Continuing	Last</a:t>
            </a:r>
          </a:p>
          <a:p>
            <a:r>
              <a:rPr lang="en-US" dirty="0"/>
              <a:t>2010	1,079,991	11,790,829	900,965</a:t>
            </a:r>
          </a:p>
          <a:p>
            <a:r>
              <a:rPr lang="en-US" dirty="0"/>
              <a:t>2020	1,306,479	15,547,832	1,216,414</a:t>
            </a:r>
          </a:p>
          <a:p>
            <a:r>
              <a:rPr lang="en-US" dirty="0"/>
              <a:t>Increase	21.0%	31.9%	35.0%</a:t>
            </a:r>
          </a:p>
          <a:p>
            <a:endParaRPr lang="en-US" dirty="0"/>
          </a:p>
        </p:txBody>
      </p:sp>
      <p:sp>
        <p:nvSpPr>
          <p:cNvPr id="4" name="Slide Number Placeholder 3"/>
          <p:cNvSpPr>
            <a:spLocks noGrp="1"/>
          </p:cNvSpPr>
          <p:nvPr>
            <p:ph type="sldNum" sz="quarter" idx="5"/>
          </p:nvPr>
        </p:nvSpPr>
        <p:spPr/>
        <p:txBody>
          <a:bodyPr/>
          <a:lstStyle/>
          <a:p>
            <a:fld id="{094763F3-A87B-41A4-8F50-D4D332B2522A}" type="slidenum">
              <a:rPr lang="en-US" smtClean="0"/>
              <a:t>32</a:t>
            </a:fld>
            <a:endParaRPr lang="en-US"/>
          </a:p>
        </p:txBody>
      </p:sp>
      <p:sp>
        <p:nvSpPr>
          <p:cNvPr id="5" name="Date Placeholder 4">
            <a:extLst>
              <a:ext uri="{FF2B5EF4-FFF2-40B4-BE49-F238E27FC236}">
                <a16:creationId xmlns:a16="http://schemas.microsoft.com/office/drawing/2014/main" id="{8116FF55-5F52-7E41-999A-A7686C677677}"/>
              </a:ext>
            </a:extLst>
          </p:cNvPr>
          <p:cNvSpPr>
            <a:spLocks noGrp="1"/>
          </p:cNvSpPr>
          <p:nvPr>
            <p:ph type="dt" idx="1"/>
          </p:nvPr>
        </p:nvSpPr>
        <p:spPr/>
        <p:txBody>
          <a:bodyPr/>
          <a:lstStyle/>
          <a:p>
            <a:r>
              <a:rPr lang="en-US"/>
              <a:t>8/19</a:t>
            </a:r>
          </a:p>
        </p:txBody>
      </p:sp>
      <p:sp>
        <p:nvSpPr>
          <p:cNvPr id="6" name="Footer Placeholder 5">
            <a:extLst>
              <a:ext uri="{FF2B5EF4-FFF2-40B4-BE49-F238E27FC236}">
                <a16:creationId xmlns:a16="http://schemas.microsoft.com/office/drawing/2014/main" id="{2B128B71-B519-6C4C-A32C-21685C2C97C5}"/>
              </a:ext>
            </a:extLst>
          </p:cNvPr>
          <p:cNvSpPr>
            <a:spLocks noGrp="1"/>
          </p:cNvSpPr>
          <p:nvPr>
            <p:ph type="ftr" sz="quarter" idx="4"/>
          </p:nvPr>
        </p:nvSpPr>
        <p:spPr/>
        <p:txBody>
          <a:bodyPr/>
          <a:lstStyle/>
          <a:p>
            <a:r>
              <a:rPr lang="en-US"/>
              <a:t>http://dkmayer.web.unc.edu</a:t>
            </a:r>
          </a:p>
        </p:txBody>
      </p:sp>
      <p:sp>
        <p:nvSpPr>
          <p:cNvPr id="7" name="Header Placeholder 6">
            <a:extLst>
              <a:ext uri="{FF2B5EF4-FFF2-40B4-BE49-F238E27FC236}">
                <a16:creationId xmlns:a16="http://schemas.microsoft.com/office/drawing/2014/main" id="{AC06223D-8C9F-C048-BDF2-C1E9AB34DB1F}"/>
              </a:ext>
            </a:extLst>
          </p:cNvPr>
          <p:cNvSpPr>
            <a:spLocks noGrp="1"/>
          </p:cNvSpPr>
          <p:nvPr>
            <p:ph type="hdr" sz="quarter"/>
          </p:nvPr>
        </p:nvSpPr>
        <p:spPr/>
        <p:txBody>
          <a:bodyPr/>
          <a:lstStyle/>
          <a:p>
            <a:r>
              <a:rPr lang="en-US"/>
              <a:t>BCAN 2019 Think Tank</a:t>
            </a:r>
          </a:p>
        </p:txBody>
      </p:sp>
    </p:spTree>
    <p:extLst>
      <p:ext uri="{BB962C8B-B14F-4D97-AF65-F5344CB8AC3E}">
        <p14:creationId xmlns:p14="http://schemas.microsoft.com/office/powerpoint/2010/main" val="90997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5632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69938" indent="-295275">
              <a:defRPr sz="2400">
                <a:solidFill>
                  <a:schemeClr val="tx1"/>
                </a:solidFill>
                <a:latin typeface="Arial" charset="0"/>
                <a:ea typeface="ＭＳ Ｐゴシック" charset="-128"/>
              </a:defRPr>
            </a:lvl2pPr>
            <a:lvl3pPr marL="1184275" indent="-236538">
              <a:defRPr sz="2400">
                <a:solidFill>
                  <a:schemeClr val="tx1"/>
                </a:solidFill>
                <a:latin typeface="Arial" charset="0"/>
                <a:ea typeface="ＭＳ Ｐゴシック" charset="-128"/>
              </a:defRPr>
            </a:lvl3pPr>
            <a:lvl4pPr marL="1658938" indent="-236538">
              <a:defRPr sz="2400">
                <a:solidFill>
                  <a:schemeClr val="tx1"/>
                </a:solidFill>
                <a:latin typeface="Arial" charset="0"/>
                <a:ea typeface="ＭＳ Ｐゴシック" charset="-128"/>
              </a:defRPr>
            </a:lvl4pPr>
            <a:lvl5pPr marL="2133600" indent="-236538">
              <a:defRPr sz="2400">
                <a:solidFill>
                  <a:schemeClr val="tx1"/>
                </a:solidFill>
                <a:latin typeface="Arial" charset="0"/>
                <a:ea typeface="ＭＳ Ｐゴシック" charset="-128"/>
              </a:defRPr>
            </a:lvl5pPr>
            <a:lvl6pPr marL="2590800" indent="-236538" eaLnBrk="0" fontAlgn="base" hangingPunct="0">
              <a:spcBef>
                <a:spcPct val="0"/>
              </a:spcBef>
              <a:spcAft>
                <a:spcPct val="0"/>
              </a:spcAft>
              <a:defRPr sz="2400">
                <a:solidFill>
                  <a:schemeClr val="tx1"/>
                </a:solidFill>
                <a:latin typeface="Arial" charset="0"/>
                <a:ea typeface="ＭＳ Ｐゴシック" charset="-128"/>
              </a:defRPr>
            </a:lvl6pPr>
            <a:lvl7pPr marL="3048000" indent="-236538" eaLnBrk="0" fontAlgn="base" hangingPunct="0">
              <a:spcBef>
                <a:spcPct val="0"/>
              </a:spcBef>
              <a:spcAft>
                <a:spcPct val="0"/>
              </a:spcAft>
              <a:defRPr sz="2400">
                <a:solidFill>
                  <a:schemeClr val="tx1"/>
                </a:solidFill>
                <a:latin typeface="Arial" charset="0"/>
                <a:ea typeface="ＭＳ Ｐゴシック" charset="-128"/>
              </a:defRPr>
            </a:lvl7pPr>
            <a:lvl8pPr marL="3505200" indent="-236538" eaLnBrk="0" fontAlgn="base" hangingPunct="0">
              <a:spcBef>
                <a:spcPct val="0"/>
              </a:spcBef>
              <a:spcAft>
                <a:spcPct val="0"/>
              </a:spcAft>
              <a:defRPr sz="2400">
                <a:solidFill>
                  <a:schemeClr val="tx1"/>
                </a:solidFill>
                <a:latin typeface="Arial" charset="0"/>
                <a:ea typeface="ＭＳ Ｐゴシック" charset="-128"/>
              </a:defRPr>
            </a:lvl8pPr>
            <a:lvl9pPr marL="3962400" indent="-236538"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http://dkmayer.web.unc.edu</a:t>
            </a:r>
          </a:p>
        </p:txBody>
      </p:sp>
      <p:sp>
        <p:nvSpPr>
          <p:cNvPr id="5632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69938" indent="-295275">
              <a:defRPr sz="2400">
                <a:solidFill>
                  <a:schemeClr val="tx1"/>
                </a:solidFill>
                <a:latin typeface="Arial" charset="0"/>
                <a:ea typeface="ＭＳ Ｐゴシック" charset="-128"/>
              </a:defRPr>
            </a:lvl2pPr>
            <a:lvl3pPr marL="1184275" indent="-236538">
              <a:defRPr sz="2400">
                <a:solidFill>
                  <a:schemeClr val="tx1"/>
                </a:solidFill>
                <a:latin typeface="Arial" charset="0"/>
                <a:ea typeface="ＭＳ Ｐゴシック" charset="-128"/>
              </a:defRPr>
            </a:lvl3pPr>
            <a:lvl4pPr marL="1658938" indent="-236538">
              <a:defRPr sz="2400">
                <a:solidFill>
                  <a:schemeClr val="tx1"/>
                </a:solidFill>
                <a:latin typeface="Arial" charset="0"/>
                <a:ea typeface="ＭＳ Ｐゴシック" charset="-128"/>
              </a:defRPr>
            </a:lvl4pPr>
            <a:lvl5pPr marL="2133600" indent="-236538">
              <a:defRPr sz="2400">
                <a:solidFill>
                  <a:schemeClr val="tx1"/>
                </a:solidFill>
                <a:latin typeface="Arial" charset="0"/>
                <a:ea typeface="ＭＳ Ｐゴシック" charset="-128"/>
              </a:defRPr>
            </a:lvl5pPr>
            <a:lvl6pPr marL="2590800" indent="-236538" eaLnBrk="0" fontAlgn="base" hangingPunct="0">
              <a:spcBef>
                <a:spcPct val="0"/>
              </a:spcBef>
              <a:spcAft>
                <a:spcPct val="0"/>
              </a:spcAft>
              <a:defRPr sz="2400">
                <a:solidFill>
                  <a:schemeClr val="tx1"/>
                </a:solidFill>
                <a:latin typeface="Arial" charset="0"/>
                <a:ea typeface="ＭＳ Ｐゴシック" charset="-128"/>
              </a:defRPr>
            </a:lvl6pPr>
            <a:lvl7pPr marL="3048000" indent="-236538" eaLnBrk="0" fontAlgn="base" hangingPunct="0">
              <a:spcBef>
                <a:spcPct val="0"/>
              </a:spcBef>
              <a:spcAft>
                <a:spcPct val="0"/>
              </a:spcAft>
              <a:defRPr sz="2400">
                <a:solidFill>
                  <a:schemeClr val="tx1"/>
                </a:solidFill>
                <a:latin typeface="Arial" charset="0"/>
                <a:ea typeface="ＭＳ Ｐゴシック" charset="-128"/>
              </a:defRPr>
            </a:lvl7pPr>
            <a:lvl8pPr marL="3505200" indent="-236538" eaLnBrk="0" fontAlgn="base" hangingPunct="0">
              <a:spcBef>
                <a:spcPct val="0"/>
              </a:spcBef>
              <a:spcAft>
                <a:spcPct val="0"/>
              </a:spcAft>
              <a:defRPr sz="2400">
                <a:solidFill>
                  <a:schemeClr val="tx1"/>
                </a:solidFill>
                <a:latin typeface="Arial" charset="0"/>
                <a:ea typeface="ＭＳ Ｐゴシック" charset="-128"/>
              </a:defRPr>
            </a:lvl8pPr>
            <a:lvl9pPr marL="3962400" indent="-236538" eaLnBrk="0" fontAlgn="base" hangingPunct="0">
              <a:spcBef>
                <a:spcPct val="0"/>
              </a:spcBef>
              <a:spcAft>
                <a:spcPct val="0"/>
              </a:spcAft>
              <a:defRPr sz="2400">
                <a:solidFill>
                  <a:schemeClr val="tx1"/>
                </a:solidFill>
                <a:latin typeface="Arial" charset="0"/>
                <a:ea typeface="ＭＳ Ｐゴシック" charset="-128"/>
              </a:defRPr>
            </a:lvl9pPr>
          </a:lstStyle>
          <a:p>
            <a:fld id="{EAF93FE1-116C-F643-A09D-0D7D566656B4}" type="slidenum">
              <a:rPr lang="en-US" altLang="en-US" sz="1200"/>
              <a:pPr/>
              <a:t>33</a:t>
            </a:fld>
            <a:endParaRPr lang="en-US" altLang="en-US" sz="1200"/>
          </a:p>
        </p:txBody>
      </p:sp>
      <p:sp>
        <p:nvSpPr>
          <p:cNvPr id="56326"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69938" indent="-295275">
              <a:defRPr sz="2400">
                <a:solidFill>
                  <a:schemeClr val="tx1"/>
                </a:solidFill>
                <a:latin typeface="Arial" charset="0"/>
                <a:ea typeface="ＭＳ Ｐゴシック" charset="-128"/>
              </a:defRPr>
            </a:lvl2pPr>
            <a:lvl3pPr marL="1184275" indent="-236538">
              <a:defRPr sz="2400">
                <a:solidFill>
                  <a:schemeClr val="tx1"/>
                </a:solidFill>
                <a:latin typeface="Arial" charset="0"/>
                <a:ea typeface="ＭＳ Ｐゴシック" charset="-128"/>
              </a:defRPr>
            </a:lvl3pPr>
            <a:lvl4pPr marL="1658938" indent="-236538">
              <a:defRPr sz="2400">
                <a:solidFill>
                  <a:schemeClr val="tx1"/>
                </a:solidFill>
                <a:latin typeface="Arial" charset="0"/>
                <a:ea typeface="ＭＳ Ｐゴシック" charset="-128"/>
              </a:defRPr>
            </a:lvl4pPr>
            <a:lvl5pPr marL="2133600" indent="-236538">
              <a:defRPr sz="2400">
                <a:solidFill>
                  <a:schemeClr val="tx1"/>
                </a:solidFill>
                <a:latin typeface="Arial" charset="0"/>
                <a:ea typeface="ＭＳ Ｐゴシック" charset="-128"/>
              </a:defRPr>
            </a:lvl5pPr>
            <a:lvl6pPr marL="2590800" indent="-236538" eaLnBrk="0" fontAlgn="base" hangingPunct="0">
              <a:spcBef>
                <a:spcPct val="0"/>
              </a:spcBef>
              <a:spcAft>
                <a:spcPct val="0"/>
              </a:spcAft>
              <a:defRPr sz="2400">
                <a:solidFill>
                  <a:schemeClr val="tx1"/>
                </a:solidFill>
                <a:latin typeface="Arial" charset="0"/>
                <a:ea typeface="ＭＳ Ｐゴシック" charset="-128"/>
              </a:defRPr>
            </a:lvl6pPr>
            <a:lvl7pPr marL="3048000" indent="-236538" eaLnBrk="0" fontAlgn="base" hangingPunct="0">
              <a:spcBef>
                <a:spcPct val="0"/>
              </a:spcBef>
              <a:spcAft>
                <a:spcPct val="0"/>
              </a:spcAft>
              <a:defRPr sz="2400">
                <a:solidFill>
                  <a:schemeClr val="tx1"/>
                </a:solidFill>
                <a:latin typeface="Arial" charset="0"/>
                <a:ea typeface="ＭＳ Ｐゴシック" charset="-128"/>
              </a:defRPr>
            </a:lvl7pPr>
            <a:lvl8pPr marL="3505200" indent="-236538" eaLnBrk="0" fontAlgn="base" hangingPunct="0">
              <a:spcBef>
                <a:spcPct val="0"/>
              </a:spcBef>
              <a:spcAft>
                <a:spcPct val="0"/>
              </a:spcAft>
              <a:defRPr sz="2400">
                <a:solidFill>
                  <a:schemeClr val="tx1"/>
                </a:solidFill>
                <a:latin typeface="Arial" charset="0"/>
                <a:ea typeface="ＭＳ Ｐゴシック" charset="-128"/>
              </a:defRPr>
            </a:lvl8pPr>
            <a:lvl9pPr marL="3962400" indent="-236538"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8/19</a:t>
            </a:r>
          </a:p>
        </p:txBody>
      </p:sp>
      <p:sp>
        <p:nvSpPr>
          <p:cNvPr id="56327" name="Header Placeholder 2"/>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69938" indent="-295275">
              <a:defRPr sz="2400">
                <a:solidFill>
                  <a:schemeClr val="tx1"/>
                </a:solidFill>
                <a:latin typeface="Arial" charset="0"/>
                <a:ea typeface="ＭＳ Ｐゴシック" charset="-128"/>
              </a:defRPr>
            </a:lvl2pPr>
            <a:lvl3pPr marL="1184275" indent="-236538">
              <a:defRPr sz="2400">
                <a:solidFill>
                  <a:schemeClr val="tx1"/>
                </a:solidFill>
                <a:latin typeface="Arial" charset="0"/>
                <a:ea typeface="ＭＳ Ｐゴシック" charset="-128"/>
              </a:defRPr>
            </a:lvl3pPr>
            <a:lvl4pPr marL="1658938" indent="-236538">
              <a:defRPr sz="2400">
                <a:solidFill>
                  <a:schemeClr val="tx1"/>
                </a:solidFill>
                <a:latin typeface="Arial" charset="0"/>
                <a:ea typeface="ＭＳ Ｐゴシック" charset="-128"/>
              </a:defRPr>
            </a:lvl4pPr>
            <a:lvl5pPr marL="2133600" indent="-236538">
              <a:defRPr sz="2400">
                <a:solidFill>
                  <a:schemeClr val="tx1"/>
                </a:solidFill>
                <a:latin typeface="Arial" charset="0"/>
                <a:ea typeface="ＭＳ Ｐゴシック" charset="-128"/>
              </a:defRPr>
            </a:lvl5pPr>
            <a:lvl6pPr marL="2590800" indent="-236538" eaLnBrk="0" fontAlgn="base" hangingPunct="0">
              <a:spcBef>
                <a:spcPct val="0"/>
              </a:spcBef>
              <a:spcAft>
                <a:spcPct val="0"/>
              </a:spcAft>
              <a:defRPr sz="2400">
                <a:solidFill>
                  <a:schemeClr val="tx1"/>
                </a:solidFill>
                <a:latin typeface="Arial" charset="0"/>
                <a:ea typeface="ＭＳ Ｐゴシック" charset="-128"/>
              </a:defRPr>
            </a:lvl6pPr>
            <a:lvl7pPr marL="3048000" indent="-236538" eaLnBrk="0" fontAlgn="base" hangingPunct="0">
              <a:spcBef>
                <a:spcPct val="0"/>
              </a:spcBef>
              <a:spcAft>
                <a:spcPct val="0"/>
              </a:spcAft>
              <a:defRPr sz="2400">
                <a:solidFill>
                  <a:schemeClr val="tx1"/>
                </a:solidFill>
                <a:latin typeface="Arial" charset="0"/>
                <a:ea typeface="ＭＳ Ｐゴシック" charset="-128"/>
              </a:defRPr>
            </a:lvl7pPr>
            <a:lvl8pPr marL="3505200" indent="-236538" eaLnBrk="0" fontAlgn="base" hangingPunct="0">
              <a:spcBef>
                <a:spcPct val="0"/>
              </a:spcBef>
              <a:spcAft>
                <a:spcPct val="0"/>
              </a:spcAft>
              <a:defRPr sz="2400">
                <a:solidFill>
                  <a:schemeClr val="tx1"/>
                </a:solidFill>
                <a:latin typeface="Arial" charset="0"/>
                <a:ea typeface="ＭＳ Ｐゴシック" charset="-128"/>
              </a:defRPr>
            </a:lvl8pPr>
            <a:lvl9pPr marL="3962400" indent="-236538"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BCAN 2019 Think Tank</a:t>
            </a:r>
          </a:p>
        </p:txBody>
      </p:sp>
    </p:spTree>
    <p:extLst>
      <p:ext uri="{BB962C8B-B14F-4D97-AF65-F5344CB8AC3E}">
        <p14:creationId xmlns:p14="http://schemas.microsoft.com/office/powerpoint/2010/main" val="347369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79"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t>BCAN 2019 Think Tank</a:t>
            </a:r>
          </a:p>
        </p:txBody>
      </p:sp>
      <p:sp>
        <p:nvSpPr>
          <p:cNvPr id="24580"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t>8/19</a:t>
            </a:r>
          </a:p>
        </p:txBody>
      </p:sp>
      <p:sp>
        <p:nvSpPr>
          <p:cNvPr id="24581"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t>http://dkmayer.web.unc.edu</a:t>
            </a:r>
          </a:p>
        </p:txBody>
      </p:sp>
      <p:sp>
        <p:nvSpPr>
          <p:cNvPr id="2458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E3605C2-DA4A-4DAB-8C10-FFB4B8AA42EE}" type="slidenum">
              <a:rPr lang="en-US" altLang="en-US" sz="1200"/>
              <a:pPr/>
              <a:t>35</a:t>
            </a:fld>
            <a:endParaRPr lang="en-US" altLang="en-US" sz="1200"/>
          </a:p>
        </p:txBody>
      </p:sp>
    </p:spTree>
    <p:extLst>
      <p:ext uri="{BB962C8B-B14F-4D97-AF65-F5344CB8AC3E}">
        <p14:creationId xmlns:p14="http://schemas.microsoft.com/office/powerpoint/2010/main" val="145678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69938" indent="-295275">
              <a:defRPr sz="2400">
                <a:solidFill>
                  <a:schemeClr val="tx1"/>
                </a:solidFill>
                <a:latin typeface="Arial" charset="0"/>
                <a:ea typeface="ＭＳ Ｐゴシック" charset="-128"/>
              </a:defRPr>
            </a:lvl2pPr>
            <a:lvl3pPr marL="1184275" indent="-236538">
              <a:defRPr sz="2400">
                <a:solidFill>
                  <a:schemeClr val="tx1"/>
                </a:solidFill>
                <a:latin typeface="Arial" charset="0"/>
                <a:ea typeface="ＭＳ Ｐゴシック" charset="-128"/>
              </a:defRPr>
            </a:lvl3pPr>
            <a:lvl4pPr marL="1658938" indent="-236538">
              <a:defRPr sz="2400">
                <a:solidFill>
                  <a:schemeClr val="tx1"/>
                </a:solidFill>
                <a:latin typeface="Arial" charset="0"/>
                <a:ea typeface="ＭＳ Ｐゴシック" charset="-128"/>
              </a:defRPr>
            </a:lvl4pPr>
            <a:lvl5pPr marL="2133600" indent="-236538">
              <a:defRPr sz="2400">
                <a:solidFill>
                  <a:schemeClr val="tx1"/>
                </a:solidFill>
                <a:latin typeface="Arial" charset="0"/>
                <a:ea typeface="ＭＳ Ｐゴシック" charset="-128"/>
              </a:defRPr>
            </a:lvl5pPr>
            <a:lvl6pPr marL="2590800" indent="-236538" eaLnBrk="0" fontAlgn="base" hangingPunct="0">
              <a:spcBef>
                <a:spcPct val="0"/>
              </a:spcBef>
              <a:spcAft>
                <a:spcPct val="0"/>
              </a:spcAft>
              <a:defRPr sz="2400">
                <a:solidFill>
                  <a:schemeClr val="tx1"/>
                </a:solidFill>
                <a:latin typeface="Arial" charset="0"/>
                <a:ea typeface="ＭＳ Ｐゴシック" charset="-128"/>
              </a:defRPr>
            </a:lvl6pPr>
            <a:lvl7pPr marL="3048000" indent="-236538" eaLnBrk="0" fontAlgn="base" hangingPunct="0">
              <a:spcBef>
                <a:spcPct val="0"/>
              </a:spcBef>
              <a:spcAft>
                <a:spcPct val="0"/>
              </a:spcAft>
              <a:defRPr sz="2400">
                <a:solidFill>
                  <a:schemeClr val="tx1"/>
                </a:solidFill>
                <a:latin typeface="Arial" charset="0"/>
                <a:ea typeface="ＭＳ Ｐゴシック" charset="-128"/>
              </a:defRPr>
            </a:lvl7pPr>
            <a:lvl8pPr marL="3505200" indent="-236538" eaLnBrk="0" fontAlgn="base" hangingPunct="0">
              <a:spcBef>
                <a:spcPct val="0"/>
              </a:spcBef>
              <a:spcAft>
                <a:spcPct val="0"/>
              </a:spcAft>
              <a:defRPr sz="2400">
                <a:solidFill>
                  <a:schemeClr val="tx1"/>
                </a:solidFill>
                <a:latin typeface="Arial" charset="0"/>
                <a:ea typeface="ＭＳ Ｐゴシック" charset="-128"/>
              </a:defRPr>
            </a:lvl8pPr>
            <a:lvl9pPr marL="3962400" indent="-236538" eaLnBrk="0" fontAlgn="base" hangingPunct="0">
              <a:spcBef>
                <a:spcPct val="0"/>
              </a:spcBef>
              <a:spcAft>
                <a:spcPct val="0"/>
              </a:spcAft>
              <a:defRPr sz="2400">
                <a:solidFill>
                  <a:schemeClr val="tx1"/>
                </a:solidFill>
                <a:latin typeface="Arial" charset="0"/>
                <a:ea typeface="ＭＳ Ｐゴシック" charset="-128"/>
              </a:defRPr>
            </a:lvl9pPr>
          </a:lstStyle>
          <a:p>
            <a:fld id="{3FD0A4D3-C519-5D42-A96C-14D701B64213}" type="slidenum">
              <a:rPr lang="en-US" altLang="en-US" sz="1200"/>
              <a:pPr/>
              <a:t>5</a:t>
            </a:fld>
            <a:endParaRPr lang="en-US" altLang="en-US" sz="1200"/>
          </a:p>
        </p:txBody>
      </p:sp>
      <p:sp>
        <p:nvSpPr>
          <p:cNvPr id="16389"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69938" indent="-295275">
              <a:defRPr sz="2400">
                <a:solidFill>
                  <a:schemeClr val="tx1"/>
                </a:solidFill>
                <a:latin typeface="Arial" charset="0"/>
                <a:ea typeface="ＭＳ Ｐゴシック" charset="-128"/>
              </a:defRPr>
            </a:lvl2pPr>
            <a:lvl3pPr marL="1184275" indent="-236538">
              <a:defRPr sz="2400">
                <a:solidFill>
                  <a:schemeClr val="tx1"/>
                </a:solidFill>
                <a:latin typeface="Arial" charset="0"/>
                <a:ea typeface="ＭＳ Ｐゴシック" charset="-128"/>
              </a:defRPr>
            </a:lvl3pPr>
            <a:lvl4pPr marL="1658938" indent="-236538">
              <a:defRPr sz="2400">
                <a:solidFill>
                  <a:schemeClr val="tx1"/>
                </a:solidFill>
                <a:latin typeface="Arial" charset="0"/>
                <a:ea typeface="ＭＳ Ｐゴシック" charset="-128"/>
              </a:defRPr>
            </a:lvl4pPr>
            <a:lvl5pPr marL="2133600" indent="-236538">
              <a:defRPr sz="2400">
                <a:solidFill>
                  <a:schemeClr val="tx1"/>
                </a:solidFill>
                <a:latin typeface="Arial" charset="0"/>
                <a:ea typeface="ＭＳ Ｐゴシック" charset="-128"/>
              </a:defRPr>
            </a:lvl5pPr>
            <a:lvl6pPr marL="2590800" indent="-236538" eaLnBrk="0" fontAlgn="base" hangingPunct="0">
              <a:spcBef>
                <a:spcPct val="0"/>
              </a:spcBef>
              <a:spcAft>
                <a:spcPct val="0"/>
              </a:spcAft>
              <a:defRPr sz="2400">
                <a:solidFill>
                  <a:schemeClr val="tx1"/>
                </a:solidFill>
                <a:latin typeface="Arial" charset="0"/>
                <a:ea typeface="ＭＳ Ｐゴシック" charset="-128"/>
              </a:defRPr>
            </a:lvl6pPr>
            <a:lvl7pPr marL="3048000" indent="-236538" eaLnBrk="0" fontAlgn="base" hangingPunct="0">
              <a:spcBef>
                <a:spcPct val="0"/>
              </a:spcBef>
              <a:spcAft>
                <a:spcPct val="0"/>
              </a:spcAft>
              <a:defRPr sz="2400">
                <a:solidFill>
                  <a:schemeClr val="tx1"/>
                </a:solidFill>
                <a:latin typeface="Arial" charset="0"/>
                <a:ea typeface="ＭＳ Ｐゴシック" charset="-128"/>
              </a:defRPr>
            </a:lvl7pPr>
            <a:lvl8pPr marL="3505200" indent="-236538" eaLnBrk="0" fontAlgn="base" hangingPunct="0">
              <a:spcBef>
                <a:spcPct val="0"/>
              </a:spcBef>
              <a:spcAft>
                <a:spcPct val="0"/>
              </a:spcAft>
              <a:defRPr sz="2400">
                <a:solidFill>
                  <a:schemeClr val="tx1"/>
                </a:solidFill>
                <a:latin typeface="Arial" charset="0"/>
                <a:ea typeface="ＭＳ Ｐゴシック" charset="-128"/>
              </a:defRPr>
            </a:lvl8pPr>
            <a:lvl9pPr marL="3962400" indent="-236538"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8/19</a:t>
            </a:r>
          </a:p>
        </p:txBody>
      </p:sp>
      <p:sp>
        <p:nvSpPr>
          <p:cNvPr id="16390" name="Footer Placeholder 2"/>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69938" indent="-295275">
              <a:defRPr sz="2400">
                <a:solidFill>
                  <a:schemeClr val="tx1"/>
                </a:solidFill>
                <a:latin typeface="Arial" charset="0"/>
                <a:ea typeface="ＭＳ Ｐゴシック" charset="-128"/>
              </a:defRPr>
            </a:lvl2pPr>
            <a:lvl3pPr marL="1184275" indent="-236538">
              <a:defRPr sz="2400">
                <a:solidFill>
                  <a:schemeClr val="tx1"/>
                </a:solidFill>
                <a:latin typeface="Arial" charset="0"/>
                <a:ea typeface="ＭＳ Ｐゴシック" charset="-128"/>
              </a:defRPr>
            </a:lvl3pPr>
            <a:lvl4pPr marL="1658938" indent="-236538">
              <a:defRPr sz="2400">
                <a:solidFill>
                  <a:schemeClr val="tx1"/>
                </a:solidFill>
                <a:latin typeface="Arial" charset="0"/>
                <a:ea typeface="ＭＳ Ｐゴシック" charset="-128"/>
              </a:defRPr>
            </a:lvl4pPr>
            <a:lvl5pPr marL="2133600" indent="-236538">
              <a:defRPr sz="2400">
                <a:solidFill>
                  <a:schemeClr val="tx1"/>
                </a:solidFill>
                <a:latin typeface="Arial" charset="0"/>
                <a:ea typeface="ＭＳ Ｐゴシック" charset="-128"/>
              </a:defRPr>
            </a:lvl5pPr>
            <a:lvl6pPr marL="2590800" indent="-236538" eaLnBrk="0" fontAlgn="base" hangingPunct="0">
              <a:spcBef>
                <a:spcPct val="0"/>
              </a:spcBef>
              <a:spcAft>
                <a:spcPct val="0"/>
              </a:spcAft>
              <a:defRPr sz="2400">
                <a:solidFill>
                  <a:schemeClr val="tx1"/>
                </a:solidFill>
                <a:latin typeface="Arial" charset="0"/>
                <a:ea typeface="ＭＳ Ｐゴシック" charset="-128"/>
              </a:defRPr>
            </a:lvl6pPr>
            <a:lvl7pPr marL="3048000" indent="-236538" eaLnBrk="0" fontAlgn="base" hangingPunct="0">
              <a:spcBef>
                <a:spcPct val="0"/>
              </a:spcBef>
              <a:spcAft>
                <a:spcPct val="0"/>
              </a:spcAft>
              <a:defRPr sz="2400">
                <a:solidFill>
                  <a:schemeClr val="tx1"/>
                </a:solidFill>
                <a:latin typeface="Arial" charset="0"/>
                <a:ea typeface="ＭＳ Ｐゴシック" charset="-128"/>
              </a:defRPr>
            </a:lvl7pPr>
            <a:lvl8pPr marL="3505200" indent="-236538" eaLnBrk="0" fontAlgn="base" hangingPunct="0">
              <a:spcBef>
                <a:spcPct val="0"/>
              </a:spcBef>
              <a:spcAft>
                <a:spcPct val="0"/>
              </a:spcAft>
              <a:defRPr sz="2400">
                <a:solidFill>
                  <a:schemeClr val="tx1"/>
                </a:solidFill>
                <a:latin typeface="Arial" charset="0"/>
                <a:ea typeface="ＭＳ Ｐゴシック" charset="-128"/>
              </a:defRPr>
            </a:lvl8pPr>
            <a:lvl9pPr marL="3962400" indent="-236538"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http://dkmayer.web.unc.edu</a:t>
            </a:r>
          </a:p>
        </p:txBody>
      </p:sp>
      <p:sp>
        <p:nvSpPr>
          <p:cNvPr id="16391"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69938" indent="-295275">
              <a:defRPr sz="2400">
                <a:solidFill>
                  <a:schemeClr val="tx1"/>
                </a:solidFill>
                <a:latin typeface="Arial" charset="0"/>
                <a:ea typeface="ＭＳ Ｐゴシック" charset="-128"/>
              </a:defRPr>
            </a:lvl2pPr>
            <a:lvl3pPr marL="1184275" indent="-236538">
              <a:defRPr sz="2400">
                <a:solidFill>
                  <a:schemeClr val="tx1"/>
                </a:solidFill>
                <a:latin typeface="Arial" charset="0"/>
                <a:ea typeface="ＭＳ Ｐゴシック" charset="-128"/>
              </a:defRPr>
            </a:lvl3pPr>
            <a:lvl4pPr marL="1658938" indent="-236538">
              <a:defRPr sz="2400">
                <a:solidFill>
                  <a:schemeClr val="tx1"/>
                </a:solidFill>
                <a:latin typeface="Arial" charset="0"/>
                <a:ea typeface="ＭＳ Ｐゴシック" charset="-128"/>
              </a:defRPr>
            </a:lvl4pPr>
            <a:lvl5pPr marL="2133600" indent="-236538">
              <a:defRPr sz="2400">
                <a:solidFill>
                  <a:schemeClr val="tx1"/>
                </a:solidFill>
                <a:latin typeface="Arial" charset="0"/>
                <a:ea typeface="ＭＳ Ｐゴシック" charset="-128"/>
              </a:defRPr>
            </a:lvl5pPr>
            <a:lvl6pPr marL="2590800" indent="-236538" eaLnBrk="0" fontAlgn="base" hangingPunct="0">
              <a:spcBef>
                <a:spcPct val="0"/>
              </a:spcBef>
              <a:spcAft>
                <a:spcPct val="0"/>
              </a:spcAft>
              <a:defRPr sz="2400">
                <a:solidFill>
                  <a:schemeClr val="tx1"/>
                </a:solidFill>
                <a:latin typeface="Arial" charset="0"/>
                <a:ea typeface="ＭＳ Ｐゴシック" charset="-128"/>
              </a:defRPr>
            </a:lvl6pPr>
            <a:lvl7pPr marL="3048000" indent="-236538" eaLnBrk="0" fontAlgn="base" hangingPunct="0">
              <a:spcBef>
                <a:spcPct val="0"/>
              </a:spcBef>
              <a:spcAft>
                <a:spcPct val="0"/>
              </a:spcAft>
              <a:defRPr sz="2400">
                <a:solidFill>
                  <a:schemeClr val="tx1"/>
                </a:solidFill>
                <a:latin typeface="Arial" charset="0"/>
                <a:ea typeface="ＭＳ Ｐゴシック" charset="-128"/>
              </a:defRPr>
            </a:lvl7pPr>
            <a:lvl8pPr marL="3505200" indent="-236538" eaLnBrk="0" fontAlgn="base" hangingPunct="0">
              <a:spcBef>
                <a:spcPct val="0"/>
              </a:spcBef>
              <a:spcAft>
                <a:spcPct val="0"/>
              </a:spcAft>
              <a:defRPr sz="2400">
                <a:solidFill>
                  <a:schemeClr val="tx1"/>
                </a:solidFill>
                <a:latin typeface="Arial" charset="0"/>
                <a:ea typeface="ＭＳ Ｐゴシック" charset="-128"/>
              </a:defRPr>
            </a:lvl8pPr>
            <a:lvl9pPr marL="3962400" indent="-236538"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BCAN 2019 Think Tank</a:t>
            </a:r>
          </a:p>
        </p:txBody>
      </p:sp>
    </p:spTree>
    <p:extLst>
      <p:ext uri="{BB962C8B-B14F-4D97-AF65-F5344CB8AC3E}">
        <p14:creationId xmlns:p14="http://schemas.microsoft.com/office/powerpoint/2010/main" val="3834036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649609" algn="l"/>
                <a:tab pos="1299217" algn="l"/>
                <a:tab pos="1948825" algn="l"/>
                <a:tab pos="2598433" algn="l"/>
              </a:tabLst>
              <a:defRPr sz="2400">
                <a:solidFill>
                  <a:schemeClr val="tx1"/>
                </a:solidFill>
                <a:latin typeface="Arial" charset="0"/>
                <a:ea typeface="ＭＳ Ｐゴシック" pitchFamily="34" charset="-128"/>
              </a:defRPr>
            </a:lvl1pPr>
            <a:lvl2pPr marL="729057" indent="-280406">
              <a:tabLst>
                <a:tab pos="649609" algn="l"/>
                <a:tab pos="1299217" algn="l"/>
                <a:tab pos="1948825" algn="l"/>
                <a:tab pos="2598433" algn="l"/>
              </a:tabLst>
              <a:defRPr sz="2400">
                <a:solidFill>
                  <a:schemeClr val="tx1"/>
                </a:solidFill>
                <a:latin typeface="Arial" charset="0"/>
                <a:ea typeface="ＭＳ Ｐゴシック" pitchFamily="34" charset="-128"/>
              </a:defRPr>
            </a:lvl2pPr>
            <a:lvl3pPr marL="1121626" indent="-224325">
              <a:tabLst>
                <a:tab pos="649609" algn="l"/>
                <a:tab pos="1299217" algn="l"/>
                <a:tab pos="1948825" algn="l"/>
                <a:tab pos="2598433" algn="l"/>
              </a:tabLst>
              <a:defRPr sz="2400">
                <a:solidFill>
                  <a:schemeClr val="tx1"/>
                </a:solidFill>
                <a:latin typeface="Arial" charset="0"/>
                <a:ea typeface="ＭＳ Ｐゴシック" pitchFamily="34" charset="-128"/>
              </a:defRPr>
            </a:lvl3pPr>
            <a:lvl4pPr marL="1570276" indent="-224325">
              <a:tabLst>
                <a:tab pos="649609" algn="l"/>
                <a:tab pos="1299217" algn="l"/>
                <a:tab pos="1948825" algn="l"/>
                <a:tab pos="2598433" algn="l"/>
              </a:tabLst>
              <a:defRPr sz="2400">
                <a:solidFill>
                  <a:schemeClr val="tx1"/>
                </a:solidFill>
                <a:latin typeface="Arial" charset="0"/>
                <a:ea typeface="ＭＳ Ｐゴシック" pitchFamily="34" charset="-128"/>
              </a:defRPr>
            </a:lvl4pPr>
            <a:lvl5pPr marL="2018927" indent="-224325">
              <a:tabLst>
                <a:tab pos="649609" algn="l"/>
                <a:tab pos="1299217" algn="l"/>
                <a:tab pos="1948825" algn="l"/>
                <a:tab pos="2598433" algn="l"/>
              </a:tabLst>
              <a:defRPr sz="2400">
                <a:solidFill>
                  <a:schemeClr val="tx1"/>
                </a:solidFill>
                <a:latin typeface="Arial" charset="0"/>
                <a:ea typeface="ＭＳ Ｐゴシック" pitchFamily="34" charset="-128"/>
              </a:defRPr>
            </a:lvl5pPr>
            <a:lvl6pPr marL="2467577" indent="-224325" eaLnBrk="0" fontAlgn="base" hangingPunct="0">
              <a:spcBef>
                <a:spcPct val="0"/>
              </a:spcBef>
              <a:spcAft>
                <a:spcPct val="0"/>
              </a:spcAft>
              <a:tabLst>
                <a:tab pos="649609" algn="l"/>
                <a:tab pos="1299217" algn="l"/>
                <a:tab pos="1948825" algn="l"/>
                <a:tab pos="2598433" algn="l"/>
              </a:tabLst>
              <a:defRPr sz="2400">
                <a:solidFill>
                  <a:schemeClr val="tx1"/>
                </a:solidFill>
                <a:latin typeface="Arial" charset="0"/>
                <a:ea typeface="ＭＳ Ｐゴシック" pitchFamily="34" charset="-128"/>
              </a:defRPr>
            </a:lvl6pPr>
            <a:lvl7pPr marL="2916227" indent="-224325" eaLnBrk="0" fontAlgn="base" hangingPunct="0">
              <a:spcBef>
                <a:spcPct val="0"/>
              </a:spcBef>
              <a:spcAft>
                <a:spcPct val="0"/>
              </a:spcAft>
              <a:tabLst>
                <a:tab pos="649609" algn="l"/>
                <a:tab pos="1299217" algn="l"/>
                <a:tab pos="1948825" algn="l"/>
                <a:tab pos="2598433" algn="l"/>
              </a:tabLst>
              <a:defRPr sz="2400">
                <a:solidFill>
                  <a:schemeClr val="tx1"/>
                </a:solidFill>
                <a:latin typeface="Arial" charset="0"/>
                <a:ea typeface="ＭＳ Ｐゴシック" pitchFamily="34" charset="-128"/>
              </a:defRPr>
            </a:lvl7pPr>
            <a:lvl8pPr marL="3364878" indent="-224325" eaLnBrk="0" fontAlgn="base" hangingPunct="0">
              <a:spcBef>
                <a:spcPct val="0"/>
              </a:spcBef>
              <a:spcAft>
                <a:spcPct val="0"/>
              </a:spcAft>
              <a:tabLst>
                <a:tab pos="649609" algn="l"/>
                <a:tab pos="1299217" algn="l"/>
                <a:tab pos="1948825" algn="l"/>
                <a:tab pos="2598433" algn="l"/>
              </a:tabLst>
              <a:defRPr sz="2400">
                <a:solidFill>
                  <a:schemeClr val="tx1"/>
                </a:solidFill>
                <a:latin typeface="Arial" charset="0"/>
                <a:ea typeface="ＭＳ Ｐゴシック" pitchFamily="34" charset="-128"/>
              </a:defRPr>
            </a:lvl8pPr>
            <a:lvl9pPr marL="3813528" indent="-224325" eaLnBrk="0" fontAlgn="base" hangingPunct="0">
              <a:spcBef>
                <a:spcPct val="0"/>
              </a:spcBef>
              <a:spcAft>
                <a:spcPct val="0"/>
              </a:spcAft>
              <a:tabLst>
                <a:tab pos="649609" algn="l"/>
                <a:tab pos="1299217" algn="l"/>
                <a:tab pos="1948825" algn="l"/>
                <a:tab pos="2598433" algn="l"/>
              </a:tabLst>
              <a:defRPr sz="2400">
                <a:solidFill>
                  <a:schemeClr val="tx1"/>
                </a:solidFill>
                <a:latin typeface="Arial" charset="0"/>
                <a:ea typeface="ＭＳ Ｐゴシック" pitchFamily="34" charset="-128"/>
              </a:defRPr>
            </a:lvl9pPr>
          </a:lstStyle>
          <a:p>
            <a:pPr eaLnBrk="1" hangingPunct="1">
              <a:buFont typeface="Times New Roman" pitchFamily="18" charset="0"/>
              <a:buNone/>
            </a:pPr>
            <a:fld id="{238ED965-665A-4393-9992-5497414B3A5A}" type="slidenum">
              <a:rPr lang="en-US" altLang="en-US" sz="1300">
                <a:solidFill>
                  <a:srgbClr val="FFFFFF"/>
                </a:solidFill>
              </a:rPr>
              <a:pPr eaLnBrk="1" hangingPunct="1">
                <a:buFont typeface="Times New Roman" pitchFamily="18" charset="0"/>
                <a:buNone/>
              </a:pPr>
              <a:t>6</a:t>
            </a:fld>
            <a:endParaRPr lang="en-US" altLang="en-US" sz="1300">
              <a:solidFill>
                <a:srgbClr val="FFFFFF"/>
              </a:solidFill>
            </a:endParaRPr>
          </a:p>
        </p:txBody>
      </p:sp>
      <p:sp>
        <p:nvSpPr>
          <p:cNvPr id="84995" name="Rectangle 1"/>
          <p:cNvSpPr>
            <a:spLocks noGrp="1" noRot="1" noChangeAspect="1" noChangeArrowheads="1" noTextEdit="1"/>
          </p:cNvSpPr>
          <p:nvPr>
            <p:ph type="sldImg"/>
          </p:nvPr>
        </p:nvSpPr>
        <p:spPr bwMode="auto">
          <a:xfrm>
            <a:off x="290513" y="639763"/>
            <a:ext cx="5626100" cy="31654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Text Box 2"/>
          <p:cNvSpPr>
            <a:spLocks noGrp="1" noChangeArrowheads="1"/>
          </p:cNvSpPr>
          <p:nvPr>
            <p:ph type="body" idx="1"/>
          </p:nvPr>
        </p:nvSpPr>
        <p:spPr bwMode="auto">
          <a:xfrm>
            <a:off x="621196" y="4009869"/>
            <a:ext cx="4964907" cy="37975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tIns="7915" numCol="1" anchor="t" anchorCtr="0" compatLnSpc="1">
            <a:prstTxWarp prst="textNoShape">
              <a:avLst/>
            </a:prstTxWarp>
          </a:bodyPr>
          <a:lstStyle/>
          <a:p>
            <a:pPr eaLnBrk="1">
              <a:lnSpc>
                <a:spcPct val="93000"/>
              </a:lnSpc>
              <a:spcBef>
                <a:spcPct val="0"/>
              </a:spcBef>
              <a:tabLst>
                <a:tab pos="649609" algn="l"/>
                <a:tab pos="1299217" algn="l"/>
                <a:tab pos="1948825" algn="l"/>
                <a:tab pos="2598433" algn="l"/>
                <a:tab pos="3248042" algn="l"/>
                <a:tab pos="3897650" algn="l"/>
                <a:tab pos="4547259" algn="l"/>
              </a:tabLst>
            </a:pPr>
            <a:r>
              <a:rPr lang="en-US" altLang="en-US" sz="900">
                <a:latin typeface="Arial Unicode MS" pitchFamily="34" charset="-128"/>
                <a:ea typeface="Arial Unicode MS" pitchFamily="34" charset="-128"/>
                <a:cs typeface="Arial Unicode MS" pitchFamily="34" charset="-128"/>
              </a:rPr>
              <a:t>Top 10 Causes of Death: 1900 vs. 2010. Data are from the Centers for Disease Control and Prevention.</a:t>
            </a:r>
          </a:p>
        </p:txBody>
      </p:sp>
      <p:sp>
        <p:nvSpPr>
          <p:cNvPr id="2" name="Date Placeholder 1">
            <a:extLst>
              <a:ext uri="{FF2B5EF4-FFF2-40B4-BE49-F238E27FC236}">
                <a16:creationId xmlns:a16="http://schemas.microsoft.com/office/drawing/2014/main" id="{DB8EA142-2E16-BB4E-96CF-CC32A4DB946B}"/>
              </a:ext>
            </a:extLst>
          </p:cNvPr>
          <p:cNvSpPr>
            <a:spLocks noGrp="1"/>
          </p:cNvSpPr>
          <p:nvPr>
            <p:ph type="dt" idx="1"/>
          </p:nvPr>
        </p:nvSpPr>
        <p:spPr/>
        <p:txBody>
          <a:bodyPr/>
          <a:lstStyle/>
          <a:p>
            <a:r>
              <a:rPr lang="en-US"/>
              <a:t>8/19</a:t>
            </a:r>
          </a:p>
        </p:txBody>
      </p:sp>
      <p:sp>
        <p:nvSpPr>
          <p:cNvPr id="3" name="Footer Placeholder 2">
            <a:extLst>
              <a:ext uri="{FF2B5EF4-FFF2-40B4-BE49-F238E27FC236}">
                <a16:creationId xmlns:a16="http://schemas.microsoft.com/office/drawing/2014/main" id="{07E007EB-C292-9940-880D-EED6FC315A42}"/>
              </a:ext>
            </a:extLst>
          </p:cNvPr>
          <p:cNvSpPr>
            <a:spLocks noGrp="1"/>
          </p:cNvSpPr>
          <p:nvPr>
            <p:ph type="ftr" sz="quarter" idx="4"/>
          </p:nvPr>
        </p:nvSpPr>
        <p:spPr/>
        <p:txBody>
          <a:bodyPr/>
          <a:lstStyle/>
          <a:p>
            <a:r>
              <a:rPr lang="en-US"/>
              <a:t>http://dkmayer.web.unc.edu</a:t>
            </a:r>
          </a:p>
        </p:txBody>
      </p:sp>
      <p:sp>
        <p:nvSpPr>
          <p:cNvPr id="4" name="Header Placeholder 3">
            <a:extLst>
              <a:ext uri="{FF2B5EF4-FFF2-40B4-BE49-F238E27FC236}">
                <a16:creationId xmlns:a16="http://schemas.microsoft.com/office/drawing/2014/main" id="{41EF8729-2128-AF48-8766-4C3AB32704CB}"/>
              </a:ext>
            </a:extLst>
          </p:cNvPr>
          <p:cNvSpPr>
            <a:spLocks noGrp="1"/>
          </p:cNvSpPr>
          <p:nvPr>
            <p:ph type="hdr" sz="quarter"/>
          </p:nvPr>
        </p:nvSpPr>
        <p:spPr/>
        <p:txBody>
          <a:bodyPr/>
          <a:lstStyle/>
          <a:p>
            <a:r>
              <a:rPr lang="en-US"/>
              <a:t>BCAN 2019 Think Tank</a:t>
            </a:r>
          </a:p>
        </p:txBody>
      </p:sp>
    </p:spTree>
    <p:extLst>
      <p:ext uri="{BB962C8B-B14F-4D97-AF65-F5344CB8AC3E}">
        <p14:creationId xmlns:p14="http://schemas.microsoft.com/office/powerpoint/2010/main" val="3039788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Data from the National Vital Statistics System</a:t>
            </a:r>
          </a:p>
          <a:p>
            <a:endParaRPr lang="en-US" altLang="en-US"/>
          </a:p>
          <a:p>
            <a:r>
              <a:rPr lang="en-US" altLang="en-US"/>
              <a:t>    Heart disease has consistently been the leading cause of death in the United States and remained so in 2014.</a:t>
            </a:r>
          </a:p>
          <a:p>
            <a:r>
              <a:rPr lang="en-US" altLang="en-US"/>
              <a:t>    The gap between the number of heart disease and cancer deaths generally widened from 1950 through 1968, narrowed from 1968 through 2012, and then slightly widened again from 2012 through 2014.</a:t>
            </a:r>
          </a:p>
          <a:p>
            <a:r>
              <a:rPr lang="en-US" altLang="en-US"/>
              <a:t>    The mortality burden of cancer has surpassed that of heart disease in several states. In 2000, there were only 2 states where cancer was the leading cause of death; in 2014, there were 22.</a:t>
            </a:r>
          </a:p>
          <a:p>
            <a:r>
              <a:rPr lang="en-US" altLang="en-US"/>
              <a:t>    Heart disease remained the leading cause of death for the non-Hispanic white and non-Hispanic black populations in 2014.</a:t>
            </a:r>
          </a:p>
          <a:p>
            <a:r>
              <a:rPr lang="en-US" altLang="en-US"/>
              <a:t>    Cancer is now the leading cause of death for the non-Hispanic Asian or Pacific Islander and Hispanic populations. The timing of the leading-cause crossover varied by group.</a:t>
            </a:r>
          </a:p>
          <a:p>
            <a:endParaRPr lang="en-US" altLang="en-US"/>
          </a:p>
          <a:p>
            <a:r>
              <a:rPr lang="en-US" altLang="en-US"/>
              <a:t>For the total U.S. population, heart disease has been the leading cause of death for decades, with cancer the second leading cause (1). However, the ranking of these causes has varied across demographic group and geographic unit over time. Rankings are based on the number of deaths and reflect mortality burden rather than risk of death (2). This report highlights changes in the mortality burden of heart disease and cancer and presents findings by state, race, and Hispanic origin.</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29057" indent="-280406">
              <a:defRPr sz="2400">
                <a:solidFill>
                  <a:schemeClr val="tx1"/>
                </a:solidFill>
                <a:latin typeface="Arial" charset="0"/>
                <a:ea typeface="ＭＳ Ｐゴシック" pitchFamily="34" charset="-128"/>
              </a:defRPr>
            </a:lvl2pPr>
            <a:lvl3pPr marL="1121626" indent="-224325">
              <a:defRPr sz="2400">
                <a:solidFill>
                  <a:schemeClr val="tx1"/>
                </a:solidFill>
                <a:latin typeface="Arial" charset="0"/>
                <a:ea typeface="ＭＳ Ｐゴシック" pitchFamily="34" charset="-128"/>
              </a:defRPr>
            </a:lvl3pPr>
            <a:lvl4pPr marL="1570276" indent="-224325">
              <a:defRPr sz="2400">
                <a:solidFill>
                  <a:schemeClr val="tx1"/>
                </a:solidFill>
                <a:latin typeface="Arial" charset="0"/>
                <a:ea typeface="ＭＳ Ｐゴシック" pitchFamily="34" charset="-128"/>
              </a:defRPr>
            </a:lvl4pPr>
            <a:lvl5pPr marL="2018927" indent="-224325">
              <a:defRPr sz="2400">
                <a:solidFill>
                  <a:schemeClr val="tx1"/>
                </a:solidFill>
                <a:latin typeface="Arial" charset="0"/>
                <a:ea typeface="ＭＳ Ｐゴシック" pitchFamily="34" charset="-128"/>
              </a:defRPr>
            </a:lvl5pPr>
            <a:lvl6pPr marL="2467577" indent="-224325" eaLnBrk="0" fontAlgn="base" hangingPunct="0">
              <a:spcBef>
                <a:spcPct val="0"/>
              </a:spcBef>
              <a:spcAft>
                <a:spcPct val="0"/>
              </a:spcAft>
              <a:defRPr sz="2400">
                <a:solidFill>
                  <a:schemeClr val="tx1"/>
                </a:solidFill>
                <a:latin typeface="Arial" charset="0"/>
                <a:ea typeface="ＭＳ Ｐゴシック" pitchFamily="34" charset="-128"/>
              </a:defRPr>
            </a:lvl6pPr>
            <a:lvl7pPr marL="2916227" indent="-224325" eaLnBrk="0" fontAlgn="base" hangingPunct="0">
              <a:spcBef>
                <a:spcPct val="0"/>
              </a:spcBef>
              <a:spcAft>
                <a:spcPct val="0"/>
              </a:spcAft>
              <a:defRPr sz="2400">
                <a:solidFill>
                  <a:schemeClr val="tx1"/>
                </a:solidFill>
                <a:latin typeface="Arial" charset="0"/>
                <a:ea typeface="ＭＳ Ｐゴシック" pitchFamily="34" charset="-128"/>
              </a:defRPr>
            </a:lvl7pPr>
            <a:lvl8pPr marL="3364878" indent="-224325" eaLnBrk="0" fontAlgn="base" hangingPunct="0">
              <a:spcBef>
                <a:spcPct val="0"/>
              </a:spcBef>
              <a:spcAft>
                <a:spcPct val="0"/>
              </a:spcAft>
              <a:defRPr sz="2400">
                <a:solidFill>
                  <a:schemeClr val="tx1"/>
                </a:solidFill>
                <a:latin typeface="Arial" charset="0"/>
                <a:ea typeface="ＭＳ Ｐゴシック" pitchFamily="34" charset="-128"/>
              </a:defRPr>
            </a:lvl8pPr>
            <a:lvl9pPr marL="3813528" indent="-224325" eaLnBrk="0" fontAlgn="base" hangingPunct="0">
              <a:spcBef>
                <a:spcPct val="0"/>
              </a:spcBef>
              <a:spcAft>
                <a:spcPct val="0"/>
              </a:spcAft>
              <a:defRPr sz="2400">
                <a:solidFill>
                  <a:schemeClr val="tx1"/>
                </a:solidFill>
                <a:latin typeface="Arial" charset="0"/>
                <a:ea typeface="ＭＳ Ｐゴシック" pitchFamily="34" charset="-128"/>
              </a:defRPr>
            </a:lvl9pPr>
          </a:lstStyle>
          <a:p>
            <a:fld id="{CC01B56F-B646-4077-A3CC-F51A76239412}" type="slidenum">
              <a:rPr lang="en-US" altLang="en-US" sz="1200"/>
              <a:pPr/>
              <a:t>7</a:t>
            </a:fld>
            <a:endParaRPr lang="en-US" altLang="en-US" sz="1200"/>
          </a:p>
        </p:txBody>
      </p:sp>
      <p:sp>
        <p:nvSpPr>
          <p:cNvPr id="2" name="Date Placeholder 1">
            <a:extLst>
              <a:ext uri="{FF2B5EF4-FFF2-40B4-BE49-F238E27FC236}">
                <a16:creationId xmlns:a16="http://schemas.microsoft.com/office/drawing/2014/main" id="{8AFA1FC0-083B-3645-A424-9AB9054727FD}"/>
              </a:ext>
            </a:extLst>
          </p:cNvPr>
          <p:cNvSpPr>
            <a:spLocks noGrp="1"/>
          </p:cNvSpPr>
          <p:nvPr>
            <p:ph type="dt" idx="1"/>
          </p:nvPr>
        </p:nvSpPr>
        <p:spPr/>
        <p:txBody>
          <a:bodyPr/>
          <a:lstStyle/>
          <a:p>
            <a:r>
              <a:rPr lang="en-US"/>
              <a:t>8/19</a:t>
            </a:r>
          </a:p>
        </p:txBody>
      </p:sp>
      <p:sp>
        <p:nvSpPr>
          <p:cNvPr id="3" name="Footer Placeholder 2">
            <a:extLst>
              <a:ext uri="{FF2B5EF4-FFF2-40B4-BE49-F238E27FC236}">
                <a16:creationId xmlns:a16="http://schemas.microsoft.com/office/drawing/2014/main" id="{5CCF13FC-B2AE-9F42-8CC7-948462E668EF}"/>
              </a:ext>
            </a:extLst>
          </p:cNvPr>
          <p:cNvSpPr>
            <a:spLocks noGrp="1"/>
          </p:cNvSpPr>
          <p:nvPr>
            <p:ph type="ftr" sz="quarter" idx="4"/>
          </p:nvPr>
        </p:nvSpPr>
        <p:spPr/>
        <p:txBody>
          <a:bodyPr/>
          <a:lstStyle/>
          <a:p>
            <a:r>
              <a:rPr lang="en-US"/>
              <a:t>http://dkmayer.web.unc.edu</a:t>
            </a:r>
          </a:p>
        </p:txBody>
      </p:sp>
      <p:sp>
        <p:nvSpPr>
          <p:cNvPr id="4" name="Header Placeholder 3">
            <a:extLst>
              <a:ext uri="{FF2B5EF4-FFF2-40B4-BE49-F238E27FC236}">
                <a16:creationId xmlns:a16="http://schemas.microsoft.com/office/drawing/2014/main" id="{14E6D599-7C76-6441-843E-D30ACC084235}"/>
              </a:ext>
            </a:extLst>
          </p:cNvPr>
          <p:cNvSpPr>
            <a:spLocks noGrp="1"/>
          </p:cNvSpPr>
          <p:nvPr>
            <p:ph type="hdr" sz="quarter"/>
          </p:nvPr>
        </p:nvSpPr>
        <p:spPr/>
        <p:txBody>
          <a:bodyPr/>
          <a:lstStyle/>
          <a:p>
            <a:r>
              <a:rPr lang="en-US"/>
              <a:t>BCAN 2019 Think Tank</a:t>
            </a:r>
          </a:p>
        </p:txBody>
      </p:sp>
    </p:spTree>
    <p:extLst>
      <p:ext uri="{BB962C8B-B14F-4D97-AF65-F5344CB8AC3E}">
        <p14:creationId xmlns:p14="http://schemas.microsoft.com/office/powerpoint/2010/main" val="1548842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8</a:t>
            </a:fld>
            <a:endParaRPr lang="en-US"/>
          </a:p>
        </p:txBody>
      </p:sp>
      <p:sp>
        <p:nvSpPr>
          <p:cNvPr id="5" name="Date Placeholder 4">
            <a:extLst>
              <a:ext uri="{FF2B5EF4-FFF2-40B4-BE49-F238E27FC236}">
                <a16:creationId xmlns:a16="http://schemas.microsoft.com/office/drawing/2014/main" id="{EC96EE6F-BF58-2E4E-A3C6-F3C025EC12CF}"/>
              </a:ext>
            </a:extLst>
          </p:cNvPr>
          <p:cNvSpPr>
            <a:spLocks noGrp="1"/>
          </p:cNvSpPr>
          <p:nvPr>
            <p:ph type="dt" idx="1"/>
          </p:nvPr>
        </p:nvSpPr>
        <p:spPr/>
        <p:txBody>
          <a:bodyPr/>
          <a:lstStyle/>
          <a:p>
            <a:r>
              <a:rPr lang="en-US"/>
              <a:t>8/19</a:t>
            </a:r>
          </a:p>
        </p:txBody>
      </p:sp>
      <p:sp>
        <p:nvSpPr>
          <p:cNvPr id="6" name="Footer Placeholder 5">
            <a:extLst>
              <a:ext uri="{FF2B5EF4-FFF2-40B4-BE49-F238E27FC236}">
                <a16:creationId xmlns:a16="http://schemas.microsoft.com/office/drawing/2014/main" id="{E67153F4-7808-754D-B910-7027AC8B39F9}"/>
              </a:ext>
            </a:extLst>
          </p:cNvPr>
          <p:cNvSpPr>
            <a:spLocks noGrp="1"/>
          </p:cNvSpPr>
          <p:nvPr>
            <p:ph type="ftr" sz="quarter" idx="4"/>
          </p:nvPr>
        </p:nvSpPr>
        <p:spPr/>
        <p:txBody>
          <a:bodyPr/>
          <a:lstStyle/>
          <a:p>
            <a:r>
              <a:rPr lang="en-US"/>
              <a:t>http://dkmayer.web.unc.edu</a:t>
            </a:r>
          </a:p>
        </p:txBody>
      </p:sp>
      <p:sp>
        <p:nvSpPr>
          <p:cNvPr id="7" name="Header Placeholder 6">
            <a:extLst>
              <a:ext uri="{FF2B5EF4-FFF2-40B4-BE49-F238E27FC236}">
                <a16:creationId xmlns:a16="http://schemas.microsoft.com/office/drawing/2014/main" id="{23BF2EC3-5307-5F4E-8127-9F80F8481871}"/>
              </a:ext>
            </a:extLst>
          </p:cNvPr>
          <p:cNvSpPr>
            <a:spLocks noGrp="1"/>
          </p:cNvSpPr>
          <p:nvPr>
            <p:ph type="hdr" sz="quarter"/>
          </p:nvPr>
        </p:nvSpPr>
        <p:spPr/>
        <p:txBody>
          <a:bodyPr/>
          <a:lstStyle/>
          <a:p>
            <a:r>
              <a:rPr lang="en-US"/>
              <a:t>BCAN 2019 Think Tank</a:t>
            </a:r>
          </a:p>
        </p:txBody>
      </p:sp>
    </p:spTree>
    <p:extLst>
      <p:ext uri="{BB962C8B-B14F-4D97-AF65-F5344CB8AC3E}">
        <p14:creationId xmlns:p14="http://schemas.microsoft.com/office/powerpoint/2010/main" val="1785685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1363" indent="-284163">
              <a:defRPr sz="2400">
                <a:solidFill>
                  <a:schemeClr val="tx1"/>
                </a:solidFill>
                <a:latin typeface="Arial" charset="0"/>
                <a:ea typeface="ＭＳ Ｐゴシック" charset="-128"/>
              </a:defRPr>
            </a:lvl2pPr>
            <a:lvl3pPr marL="1141413" indent="-227013">
              <a:defRPr sz="2400">
                <a:solidFill>
                  <a:schemeClr val="tx1"/>
                </a:solidFill>
                <a:latin typeface="Arial" charset="0"/>
                <a:ea typeface="ＭＳ Ｐゴシック" charset="-128"/>
              </a:defRPr>
            </a:lvl3pPr>
            <a:lvl4pPr marL="1598613" indent="-227013">
              <a:defRPr sz="2400">
                <a:solidFill>
                  <a:schemeClr val="tx1"/>
                </a:solidFill>
                <a:latin typeface="Arial" charset="0"/>
                <a:ea typeface="ＭＳ Ｐゴシック" charset="-128"/>
              </a:defRPr>
            </a:lvl4pPr>
            <a:lvl5pPr marL="2055813" indent="-227013">
              <a:defRPr sz="2400">
                <a:solidFill>
                  <a:schemeClr val="tx1"/>
                </a:solidFill>
                <a:latin typeface="Arial" charset="0"/>
                <a:ea typeface="ＭＳ Ｐゴシック" charset="-128"/>
              </a:defRPr>
            </a:lvl5pPr>
            <a:lvl6pPr marL="2513013" indent="-227013" eaLnBrk="0" fontAlgn="base" hangingPunct="0">
              <a:spcBef>
                <a:spcPct val="0"/>
              </a:spcBef>
              <a:spcAft>
                <a:spcPct val="0"/>
              </a:spcAft>
              <a:defRPr sz="2400">
                <a:solidFill>
                  <a:schemeClr val="tx1"/>
                </a:solidFill>
                <a:latin typeface="Arial" charset="0"/>
                <a:ea typeface="ＭＳ Ｐゴシック" charset="-128"/>
              </a:defRPr>
            </a:lvl6pPr>
            <a:lvl7pPr marL="2970213" indent="-227013" eaLnBrk="0" fontAlgn="base" hangingPunct="0">
              <a:spcBef>
                <a:spcPct val="0"/>
              </a:spcBef>
              <a:spcAft>
                <a:spcPct val="0"/>
              </a:spcAft>
              <a:defRPr sz="2400">
                <a:solidFill>
                  <a:schemeClr val="tx1"/>
                </a:solidFill>
                <a:latin typeface="Arial" charset="0"/>
                <a:ea typeface="ＭＳ Ｐゴシック" charset="-128"/>
              </a:defRPr>
            </a:lvl7pPr>
            <a:lvl8pPr marL="3427413" indent="-227013" eaLnBrk="0" fontAlgn="base" hangingPunct="0">
              <a:spcBef>
                <a:spcPct val="0"/>
              </a:spcBef>
              <a:spcAft>
                <a:spcPct val="0"/>
              </a:spcAft>
              <a:defRPr sz="2400">
                <a:solidFill>
                  <a:schemeClr val="tx1"/>
                </a:solidFill>
                <a:latin typeface="Arial" charset="0"/>
                <a:ea typeface="ＭＳ Ｐゴシック" charset="-128"/>
              </a:defRPr>
            </a:lvl8pPr>
            <a:lvl9pPr marL="3884613" indent="-227013" eaLnBrk="0" fontAlgn="base" hangingPunct="0">
              <a:spcBef>
                <a:spcPct val="0"/>
              </a:spcBef>
              <a:spcAft>
                <a:spcPct val="0"/>
              </a:spcAft>
              <a:defRPr sz="2400">
                <a:solidFill>
                  <a:schemeClr val="tx1"/>
                </a:solidFill>
                <a:latin typeface="Arial" charset="0"/>
                <a:ea typeface="ＭＳ Ｐゴシック" charset="-128"/>
              </a:defRPr>
            </a:lvl9pPr>
          </a:lstStyle>
          <a:p>
            <a:fld id="{80DEE4A4-9705-7143-AB51-4E5907C6A7D2}" type="slidenum">
              <a:rPr lang="en-US" altLang="en-US" sz="1200"/>
              <a:pPr/>
              <a:t>9</a:t>
            </a:fld>
            <a:endParaRPr lang="en-US" altLang="en-US" sz="1200"/>
          </a:p>
        </p:txBody>
      </p:sp>
      <p:sp>
        <p:nvSpPr>
          <p:cNvPr id="12293"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1363" indent="-284163">
              <a:defRPr sz="2400">
                <a:solidFill>
                  <a:schemeClr val="tx1"/>
                </a:solidFill>
                <a:latin typeface="Arial" charset="0"/>
                <a:ea typeface="ＭＳ Ｐゴシック" charset="-128"/>
              </a:defRPr>
            </a:lvl2pPr>
            <a:lvl3pPr marL="1141413" indent="-227013">
              <a:defRPr sz="2400">
                <a:solidFill>
                  <a:schemeClr val="tx1"/>
                </a:solidFill>
                <a:latin typeface="Arial" charset="0"/>
                <a:ea typeface="ＭＳ Ｐゴシック" charset="-128"/>
              </a:defRPr>
            </a:lvl3pPr>
            <a:lvl4pPr marL="1598613" indent="-227013">
              <a:defRPr sz="2400">
                <a:solidFill>
                  <a:schemeClr val="tx1"/>
                </a:solidFill>
                <a:latin typeface="Arial" charset="0"/>
                <a:ea typeface="ＭＳ Ｐゴシック" charset="-128"/>
              </a:defRPr>
            </a:lvl4pPr>
            <a:lvl5pPr marL="2055813" indent="-227013">
              <a:defRPr sz="2400">
                <a:solidFill>
                  <a:schemeClr val="tx1"/>
                </a:solidFill>
                <a:latin typeface="Arial" charset="0"/>
                <a:ea typeface="ＭＳ Ｐゴシック" charset="-128"/>
              </a:defRPr>
            </a:lvl5pPr>
            <a:lvl6pPr marL="2513013" indent="-227013" eaLnBrk="0" fontAlgn="base" hangingPunct="0">
              <a:spcBef>
                <a:spcPct val="0"/>
              </a:spcBef>
              <a:spcAft>
                <a:spcPct val="0"/>
              </a:spcAft>
              <a:defRPr sz="2400">
                <a:solidFill>
                  <a:schemeClr val="tx1"/>
                </a:solidFill>
                <a:latin typeface="Arial" charset="0"/>
                <a:ea typeface="ＭＳ Ｐゴシック" charset="-128"/>
              </a:defRPr>
            </a:lvl6pPr>
            <a:lvl7pPr marL="2970213" indent="-227013" eaLnBrk="0" fontAlgn="base" hangingPunct="0">
              <a:spcBef>
                <a:spcPct val="0"/>
              </a:spcBef>
              <a:spcAft>
                <a:spcPct val="0"/>
              </a:spcAft>
              <a:defRPr sz="2400">
                <a:solidFill>
                  <a:schemeClr val="tx1"/>
                </a:solidFill>
                <a:latin typeface="Arial" charset="0"/>
                <a:ea typeface="ＭＳ Ｐゴシック" charset="-128"/>
              </a:defRPr>
            </a:lvl7pPr>
            <a:lvl8pPr marL="3427413" indent="-227013" eaLnBrk="0" fontAlgn="base" hangingPunct="0">
              <a:spcBef>
                <a:spcPct val="0"/>
              </a:spcBef>
              <a:spcAft>
                <a:spcPct val="0"/>
              </a:spcAft>
              <a:defRPr sz="2400">
                <a:solidFill>
                  <a:schemeClr val="tx1"/>
                </a:solidFill>
                <a:latin typeface="Arial" charset="0"/>
                <a:ea typeface="ＭＳ Ｐゴシック" charset="-128"/>
              </a:defRPr>
            </a:lvl8pPr>
            <a:lvl9pPr marL="3884613" indent="-2270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8/19</a:t>
            </a:r>
          </a:p>
        </p:txBody>
      </p:sp>
      <p:sp>
        <p:nvSpPr>
          <p:cNvPr id="12294" name="Footer Placeholder 2"/>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1363" indent="-284163">
              <a:defRPr sz="2400">
                <a:solidFill>
                  <a:schemeClr val="tx1"/>
                </a:solidFill>
                <a:latin typeface="Arial" charset="0"/>
                <a:ea typeface="ＭＳ Ｐゴシック" charset="-128"/>
              </a:defRPr>
            </a:lvl2pPr>
            <a:lvl3pPr marL="1141413" indent="-227013">
              <a:defRPr sz="2400">
                <a:solidFill>
                  <a:schemeClr val="tx1"/>
                </a:solidFill>
                <a:latin typeface="Arial" charset="0"/>
                <a:ea typeface="ＭＳ Ｐゴシック" charset="-128"/>
              </a:defRPr>
            </a:lvl3pPr>
            <a:lvl4pPr marL="1598613" indent="-227013">
              <a:defRPr sz="2400">
                <a:solidFill>
                  <a:schemeClr val="tx1"/>
                </a:solidFill>
                <a:latin typeface="Arial" charset="0"/>
                <a:ea typeface="ＭＳ Ｐゴシック" charset="-128"/>
              </a:defRPr>
            </a:lvl4pPr>
            <a:lvl5pPr marL="2055813" indent="-227013">
              <a:defRPr sz="2400">
                <a:solidFill>
                  <a:schemeClr val="tx1"/>
                </a:solidFill>
                <a:latin typeface="Arial" charset="0"/>
                <a:ea typeface="ＭＳ Ｐゴシック" charset="-128"/>
              </a:defRPr>
            </a:lvl5pPr>
            <a:lvl6pPr marL="2513013" indent="-227013" eaLnBrk="0" fontAlgn="base" hangingPunct="0">
              <a:spcBef>
                <a:spcPct val="0"/>
              </a:spcBef>
              <a:spcAft>
                <a:spcPct val="0"/>
              </a:spcAft>
              <a:defRPr sz="2400">
                <a:solidFill>
                  <a:schemeClr val="tx1"/>
                </a:solidFill>
                <a:latin typeface="Arial" charset="0"/>
                <a:ea typeface="ＭＳ Ｐゴシック" charset="-128"/>
              </a:defRPr>
            </a:lvl6pPr>
            <a:lvl7pPr marL="2970213" indent="-227013" eaLnBrk="0" fontAlgn="base" hangingPunct="0">
              <a:spcBef>
                <a:spcPct val="0"/>
              </a:spcBef>
              <a:spcAft>
                <a:spcPct val="0"/>
              </a:spcAft>
              <a:defRPr sz="2400">
                <a:solidFill>
                  <a:schemeClr val="tx1"/>
                </a:solidFill>
                <a:latin typeface="Arial" charset="0"/>
                <a:ea typeface="ＭＳ Ｐゴシック" charset="-128"/>
              </a:defRPr>
            </a:lvl7pPr>
            <a:lvl8pPr marL="3427413" indent="-227013" eaLnBrk="0" fontAlgn="base" hangingPunct="0">
              <a:spcBef>
                <a:spcPct val="0"/>
              </a:spcBef>
              <a:spcAft>
                <a:spcPct val="0"/>
              </a:spcAft>
              <a:defRPr sz="2400">
                <a:solidFill>
                  <a:schemeClr val="tx1"/>
                </a:solidFill>
                <a:latin typeface="Arial" charset="0"/>
                <a:ea typeface="ＭＳ Ｐゴシック" charset="-128"/>
              </a:defRPr>
            </a:lvl8pPr>
            <a:lvl9pPr marL="3884613" indent="-2270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http://dkmayer.web.unc.edu</a:t>
            </a:r>
          </a:p>
        </p:txBody>
      </p:sp>
      <p:sp>
        <p:nvSpPr>
          <p:cNvPr id="1229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1363" indent="-284163">
              <a:defRPr sz="2400">
                <a:solidFill>
                  <a:schemeClr val="tx1"/>
                </a:solidFill>
                <a:latin typeface="Arial" charset="0"/>
                <a:ea typeface="ＭＳ Ｐゴシック" charset="-128"/>
              </a:defRPr>
            </a:lvl2pPr>
            <a:lvl3pPr marL="1141413" indent="-227013">
              <a:defRPr sz="2400">
                <a:solidFill>
                  <a:schemeClr val="tx1"/>
                </a:solidFill>
                <a:latin typeface="Arial" charset="0"/>
                <a:ea typeface="ＭＳ Ｐゴシック" charset="-128"/>
              </a:defRPr>
            </a:lvl3pPr>
            <a:lvl4pPr marL="1598613" indent="-227013">
              <a:defRPr sz="2400">
                <a:solidFill>
                  <a:schemeClr val="tx1"/>
                </a:solidFill>
                <a:latin typeface="Arial" charset="0"/>
                <a:ea typeface="ＭＳ Ｐゴシック" charset="-128"/>
              </a:defRPr>
            </a:lvl4pPr>
            <a:lvl5pPr marL="2055813" indent="-227013">
              <a:defRPr sz="2400">
                <a:solidFill>
                  <a:schemeClr val="tx1"/>
                </a:solidFill>
                <a:latin typeface="Arial" charset="0"/>
                <a:ea typeface="ＭＳ Ｐゴシック" charset="-128"/>
              </a:defRPr>
            </a:lvl5pPr>
            <a:lvl6pPr marL="2513013" indent="-227013" eaLnBrk="0" fontAlgn="base" hangingPunct="0">
              <a:spcBef>
                <a:spcPct val="0"/>
              </a:spcBef>
              <a:spcAft>
                <a:spcPct val="0"/>
              </a:spcAft>
              <a:defRPr sz="2400">
                <a:solidFill>
                  <a:schemeClr val="tx1"/>
                </a:solidFill>
                <a:latin typeface="Arial" charset="0"/>
                <a:ea typeface="ＭＳ Ｐゴシック" charset="-128"/>
              </a:defRPr>
            </a:lvl6pPr>
            <a:lvl7pPr marL="2970213" indent="-227013" eaLnBrk="0" fontAlgn="base" hangingPunct="0">
              <a:spcBef>
                <a:spcPct val="0"/>
              </a:spcBef>
              <a:spcAft>
                <a:spcPct val="0"/>
              </a:spcAft>
              <a:defRPr sz="2400">
                <a:solidFill>
                  <a:schemeClr val="tx1"/>
                </a:solidFill>
                <a:latin typeface="Arial" charset="0"/>
                <a:ea typeface="ＭＳ Ｐゴシック" charset="-128"/>
              </a:defRPr>
            </a:lvl7pPr>
            <a:lvl8pPr marL="3427413" indent="-227013" eaLnBrk="0" fontAlgn="base" hangingPunct="0">
              <a:spcBef>
                <a:spcPct val="0"/>
              </a:spcBef>
              <a:spcAft>
                <a:spcPct val="0"/>
              </a:spcAft>
              <a:defRPr sz="2400">
                <a:solidFill>
                  <a:schemeClr val="tx1"/>
                </a:solidFill>
                <a:latin typeface="Arial" charset="0"/>
                <a:ea typeface="ＭＳ Ｐゴシック" charset="-128"/>
              </a:defRPr>
            </a:lvl8pPr>
            <a:lvl9pPr marL="3884613" indent="-2270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BCAN 2019 Think Tank</a:t>
            </a:r>
          </a:p>
        </p:txBody>
      </p:sp>
    </p:spTree>
    <p:extLst>
      <p:ext uri="{BB962C8B-B14F-4D97-AF65-F5344CB8AC3E}">
        <p14:creationId xmlns:p14="http://schemas.microsoft.com/office/powerpoint/2010/main" val="1256773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200" b="1" dirty="0"/>
              <a:t>It is estimated that by 2040, 73% of cancer survivors in the United States will be 65 years or older.</a:t>
            </a:r>
          </a:p>
          <a:p>
            <a:endParaRPr lang="en-US" altLang="en-US" dirty="0"/>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1363" indent="-284163">
              <a:defRPr sz="2400">
                <a:solidFill>
                  <a:schemeClr val="tx1"/>
                </a:solidFill>
                <a:latin typeface="Arial" pitchFamily="34" charset="0"/>
                <a:ea typeface="ＭＳ Ｐゴシック" pitchFamily="34" charset="-128"/>
              </a:defRPr>
            </a:lvl2pPr>
            <a:lvl3pPr marL="1141413" indent="-227013">
              <a:defRPr sz="2400">
                <a:solidFill>
                  <a:schemeClr val="tx1"/>
                </a:solidFill>
                <a:latin typeface="Arial" pitchFamily="34" charset="0"/>
                <a:ea typeface="ＭＳ Ｐゴシック" pitchFamily="34" charset="-128"/>
              </a:defRPr>
            </a:lvl3pPr>
            <a:lvl4pPr marL="1598613" indent="-227013">
              <a:defRPr sz="2400">
                <a:solidFill>
                  <a:schemeClr val="tx1"/>
                </a:solidFill>
                <a:latin typeface="Arial" pitchFamily="34" charset="0"/>
                <a:ea typeface="ＭＳ Ｐゴシック" pitchFamily="34" charset="-128"/>
              </a:defRPr>
            </a:lvl4pPr>
            <a:lvl5pPr marL="2055813" indent="-227013">
              <a:defRPr sz="2400">
                <a:solidFill>
                  <a:schemeClr val="tx1"/>
                </a:solidFill>
                <a:latin typeface="Arial" pitchFamily="34" charset="0"/>
                <a:ea typeface="ＭＳ Ｐゴシック" pitchFamily="34" charset="-128"/>
              </a:defRPr>
            </a:lvl5pPr>
            <a:lvl6pPr marL="25130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02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74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46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19161D3-2643-46C0-81C4-3962EE336995}" type="slidenum">
              <a:rPr lang="en-US" altLang="en-US" sz="1200"/>
              <a:pPr/>
              <a:t>10</a:t>
            </a:fld>
            <a:endParaRPr lang="en-US" altLang="en-US" sz="1200"/>
          </a:p>
        </p:txBody>
      </p:sp>
      <p:sp>
        <p:nvSpPr>
          <p:cNvPr id="32772"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1363" indent="-284163">
              <a:defRPr sz="2400">
                <a:solidFill>
                  <a:schemeClr val="tx1"/>
                </a:solidFill>
                <a:latin typeface="Arial" pitchFamily="34" charset="0"/>
                <a:ea typeface="ＭＳ Ｐゴシック" pitchFamily="34" charset="-128"/>
              </a:defRPr>
            </a:lvl2pPr>
            <a:lvl3pPr marL="1141413" indent="-227013">
              <a:defRPr sz="2400">
                <a:solidFill>
                  <a:schemeClr val="tx1"/>
                </a:solidFill>
                <a:latin typeface="Arial" pitchFamily="34" charset="0"/>
                <a:ea typeface="ＭＳ Ｐゴシック" pitchFamily="34" charset="-128"/>
              </a:defRPr>
            </a:lvl3pPr>
            <a:lvl4pPr marL="1598613" indent="-227013">
              <a:defRPr sz="2400">
                <a:solidFill>
                  <a:schemeClr val="tx1"/>
                </a:solidFill>
                <a:latin typeface="Arial" pitchFamily="34" charset="0"/>
                <a:ea typeface="ＭＳ Ｐゴシック" pitchFamily="34" charset="-128"/>
              </a:defRPr>
            </a:lvl4pPr>
            <a:lvl5pPr marL="2055813" indent="-227013">
              <a:defRPr sz="2400">
                <a:solidFill>
                  <a:schemeClr val="tx1"/>
                </a:solidFill>
                <a:latin typeface="Arial" pitchFamily="34" charset="0"/>
                <a:ea typeface="ＭＳ Ｐゴシック" pitchFamily="34" charset="-128"/>
              </a:defRPr>
            </a:lvl5pPr>
            <a:lvl6pPr marL="25130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02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74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46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t>8/19</a:t>
            </a:r>
          </a:p>
        </p:txBody>
      </p:sp>
      <p:sp>
        <p:nvSpPr>
          <p:cNvPr id="32773" name="Footer Placeholder 2"/>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1363" indent="-284163">
              <a:defRPr sz="2400">
                <a:solidFill>
                  <a:schemeClr val="tx1"/>
                </a:solidFill>
                <a:latin typeface="Arial" pitchFamily="34" charset="0"/>
                <a:ea typeface="ＭＳ Ｐゴシック" pitchFamily="34" charset="-128"/>
              </a:defRPr>
            </a:lvl2pPr>
            <a:lvl3pPr marL="1141413" indent="-227013">
              <a:defRPr sz="2400">
                <a:solidFill>
                  <a:schemeClr val="tx1"/>
                </a:solidFill>
                <a:latin typeface="Arial" pitchFamily="34" charset="0"/>
                <a:ea typeface="ＭＳ Ｐゴシック" pitchFamily="34" charset="-128"/>
              </a:defRPr>
            </a:lvl3pPr>
            <a:lvl4pPr marL="1598613" indent="-227013">
              <a:defRPr sz="2400">
                <a:solidFill>
                  <a:schemeClr val="tx1"/>
                </a:solidFill>
                <a:latin typeface="Arial" pitchFamily="34" charset="0"/>
                <a:ea typeface="ＭＳ Ｐゴシック" pitchFamily="34" charset="-128"/>
              </a:defRPr>
            </a:lvl4pPr>
            <a:lvl5pPr marL="2055813" indent="-227013">
              <a:defRPr sz="2400">
                <a:solidFill>
                  <a:schemeClr val="tx1"/>
                </a:solidFill>
                <a:latin typeface="Arial" pitchFamily="34" charset="0"/>
                <a:ea typeface="ＭＳ Ｐゴシック" pitchFamily="34" charset="-128"/>
              </a:defRPr>
            </a:lvl5pPr>
            <a:lvl6pPr marL="25130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02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74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46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t>http://dkmayer.web.unc.edu</a:t>
            </a:r>
          </a:p>
        </p:txBody>
      </p:sp>
      <p:sp>
        <p:nvSpPr>
          <p:cNvPr id="3277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1363" indent="-284163">
              <a:defRPr sz="2400">
                <a:solidFill>
                  <a:schemeClr val="tx1"/>
                </a:solidFill>
                <a:latin typeface="Arial" pitchFamily="34" charset="0"/>
                <a:ea typeface="ＭＳ Ｐゴシック" pitchFamily="34" charset="-128"/>
              </a:defRPr>
            </a:lvl2pPr>
            <a:lvl3pPr marL="1141413" indent="-227013">
              <a:defRPr sz="2400">
                <a:solidFill>
                  <a:schemeClr val="tx1"/>
                </a:solidFill>
                <a:latin typeface="Arial" pitchFamily="34" charset="0"/>
                <a:ea typeface="ＭＳ Ｐゴシック" pitchFamily="34" charset="-128"/>
              </a:defRPr>
            </a:lvl3pPr>
            <a:lvl4pPr marL="1598613" indent="-227013">
              <a:defRPr sz="2400">
                <a:solidFill>
                  <a:schemeClr val="tx1"/>
                </a:solidFill>
                <a:latin typeface="Arial" pitchFamily="34" charset="0"/>
                <a:ea typeface="ＭＳ Ｐゴシック" pitchFamily="34" charset="-128"/>
              </a:defRPr>
            </a:lvl4pPr>
            <a:lvl5pPr marL="2055813" indent="-227013">
              <a:defRPr sz="2400">
                <a:solidFill>
                  <a:schemeClr val="tx1"/>
                </a:solidFill>
                <a:latin typeface="Arial" pitchFamily="34" charset="0"/>
                <a:ea typeface="ＭＳ Ｐゴシック" pitchFamily="34" charset="-128"/>
              </a:defRPr>
            </a:lvl5pPr>
            <a:lvl6pPr marL="25130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02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74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4613" indent="-2270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t>BCAN 2019 Think Tank</a:t>
            </a:r>
          </a:p>
        </p:txBody>
      </p:sp>
    </p:spTree>
    <p:extLst>
      <p:ext uri="{BB962C8B-B14F-4D97-AF65-F5344CB8AC3E}">
        <p14:creationId xmlns:p14="http://schemas.microsoft.com/office/powerpoint/2010/main" val="169736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1363" indent="-284163">
              <a:defRPr sz="2400">
                <a:solidFill>
                  <a:schemeClr val="tx1"/>
                </a:solidFill>
                <a:latin typeface="Arial" charset="0"/>
                <a:ea typeface="ＭＳ Ｐゴシック" charset="-128"/>
              </a:defRPr>
            </a:lvl2pPr>
            <a:lvl3pPr marL="1141413" indent="-227013">
              <a:defRPr sz="2400">
                <a:solidFill>
                  <a:schemeClr val="tx1"/>
                </a:solidFill>
                <a:latin typeface="Arial" charset="0"/>
                <a:ea typeface="ＭＳ Ｐゴシック" charset="-128"/>
              </a:defRPr>
            </a:lvl3pPr>
            <a:lvl4pPr marL="1598613" indent="-227013">
              <a:defRPr sz="2400">
                <a:solidFill>
                  <a:schemeClr val="tx1"/>
                </a:solidFill>
                <a:latin typeface="Arial" charset="0"/>
                <a:ea typeface="ＭＳ Ｐゴシック" charset="-128"/>
              </a:defRPr>
            </a:lvl4pPr>
            <a:lvl5pPr marL="2055813" indent="-227013">
              <a:defRPr sz="2400">
                <a:solidFill>
                  <a:schemeClr val="tx1"/>
                </a:solidFill>
                <a:latin typeface="Arial" charset="0"/>
                <a:ea typeface="ＭＳ Ｐゴシック" charset="-128"/>
              </a:defRPr>
            </a:lvl5pPr>
            <a:lvl6pPr marL="2513013" indent="-227013" eaLnBrk="0" fontAlgn="base" hangingPunct="0">
              <a:spcBef>
                <a:spcPct val="0"/>
              </a:spcBef>
              <a:spcAft>
                <a:spcPct val="0"/>
              </a:spcAft>
              <a:defRPr sz="2400">
                <a:solidFill>
                  <a:schemeClr val="tx1"/>
                </a:solidFill>
                <a:latin typeface="Arial" charset="0"/>
                <a:ea typeface="ＭＳ Ｐゴシック" charset="-128"/>
              </a:defRPr>
            </a:lvl6pPr>
            <a:lvl7pPr marL="2970213" indent="-227013" eaLnBrk="0" fontAlgn="base" hangingPunct="0">
              <a:spcBef>
                <a:spcPct val="0"/>
              </a:spcBef>
              <a:spcAft>
                <a:spcPct val="0"/>
              </a:spcAft>
              <a:defRPr sz="2400">
                <a:solidFill>
                  <a:schemeClr val="tx1"/>
                </a:solidFill>
                <a:latin typeface="Arial" charset="0"/>
                <a:ea typeface="ＭＳ Ｐゴシック" charset="-128"/>
              </a:defRPr>
            </a:lvl7pPr>
            <a:lvl8pPr marL="3427413" indent="-227013" eaLnBrk="0" fontAlgn="base" hangingPunct="0">
              <a:spcBef>
                <a:spcPct val="0"/>
              </a:spcBef>
              <a:spcAft>
                <a:spcPct val="0"/>
              </a:spcAft>
              <a:defRPr sz="2400">
                <a:solidFill>
                  <a:schemeClr val="tx1"/>
                </a:solidFill>
                <a:latin typeface="Arial" charset="0"/>
                <a:ea typeface="ＭＳ Ｐゴシック" charset="-128"/>
              </a:defRPr>
            </a:lvl8pPr>
            <a:lvl9pPr marL="3884613" indent="-227013" eaLnBrk="0" fontAlgn="base" hangingPunct="0">
              <a:spcBef>
                <a:spcPct val="0"/>
              </a:spcBef>
              <a:spcAft>
                <a:spcPct val="0"/>
              </a:spcAft>
              <a:defRPr sz="2400">
                <a:solidFill>
                  <a:schemeClr val="tx1"/>
                </a:solidFill>
                <a:latin typeface="Arial" charset="0"/>
                <a:ea typeface="ＭＳ Ｐゴシック" charset="-128"/>
              </a:defRPr>
            </a:lvl9pPr>
          </a:lstStyle>
          <a:p>
            <a:fld id="{5795F2F6-88A2-A245-B612-CA6C783CFD3A}" type="slidenum">
              <a:rPr lang="en-US" altLang="en-US" sz="1200"/>
              <a:pPr/>
              <a:t>11</a:t>
            </a:fld>
            <a:endParaRPr lang="en-US" altLang="en-US" sz="1200"/>
          </a:p>
        </p:txBody>
      </p:sp>
      <p:sp>
        <p:nvSpPr>
          <p:cNvPr id="1434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1363" indent="-284163">
              <a:defRPr sz="2400">
                <a:solidFill>
                  <a:schemeClr val="tx1"/>
                </a:solidFill>
                <a:latin typeface="Arial" charset="0"/>
                <a:ea typeface="ＭＳ Ｐゴシック" charset="-128"/>
              </a:defRPr>
            </a:lvl2pPr>
            <a:lvl3pPr marL="1141413" indent="-227013">
              <a:defRPr sz="2400">
                <a:solidFill>
                  <a:schemeClr val="tx1"/>
                </a:solidFill>
                <a:latin typeface="Arial" charset="0"/>
                <a:ea typeface="ＭＳ Ｐゴシック" charset="-128"/>
              </a:defRPr>
            </a:lvl3pPr>
            <a:lvl4pPr marL="1598613" indent="-227013">
              <a:defRPr sz="2400">
                <a:solidFill>
                  <a:schemeClr val="tx1"/>
                </a:solidFill>
                <a:latin typeface="Arial" charset="0"/>
                <a:ea typeface="ＭＳ Ｐゴシック" charset="-128"/>
              </a:defRPr>
            </a:lvl4pPr>
            <a:lvl5pPr marL="2055813" indent="-227013">
              <a:defRPr sz="2400">
                <a:solidFill>
                  <a:schemeClr val="tx1"/>
                </a:solidFill>
                <a:latin typeface="Arial" charset="0"/>
                <a:ea typeface="ＭＳ Ｐゴシック" charset="-128"/>
              </a:defRPr>
            </a:lvl5pPr>
            <a:lvl6pPr marL="2513013" indent="-227013" eaLnBrk="0" fontAlgn="base" hangingPunct="0">
              <a:spcBef>
                <a:spcPct val="0"/>
              </a:spcBef>
              <a:spcAft>
                <a:spcPct val="0"/>
              </a:spcAft>
              <a:defRPr sz="2400">
                <a:solidFill>
                  <a:schemeClr val="tx1"/>
                </a:solidFill>
                <a:latin typeface="Arial" charset="0"/>
                <a:ea typeface="ＭＳ Ｐゴシック" charset="-128"/>
              </a:defRPr>
            </a:lvl6pPr>
            <a:lvl7pPr marL="2970213" indent="-227013" eaLnBrk="0" fontAlgn="base" hangingPunct="0">
              <a:spcBef>
                <a:spcPct val="0"/>
              </a:spcBef>
              <a:spcAft>
                <a:spcPct val="0"/>
              </a:spcAft>
              <a:defRPr sz="2400">
                <a:solidFill>
                  <a:schemeClr val="tx1"/>
                </a:solidFill>
                <a:latin typeface="Arial" charset="0"/>
                <a:ea typeface="ＭＳ Ｐゴシック" charset="-128"/>
              </a:defRPr>
            </a:lvl7pPr>
            <a:lvl8pPr marL="3427413" indent="-227013" eaLnBrk="0" fontAlgn="base" hangingPunct="0">
              <a:spcBef>
                <a:spcPct val="0"/>
              </a:spcBef>
              <a:spcAft>
                <a:spcPct val="0"/>
              </a:spcAft>
              <a:defRPr sz="2400">
                <a:solidFill>
                  <a:schemeClr val="tx1"/>
                </a:solidFill>
                <a:latin typeface="Arial" charset="0"/>
                <a:ea typeface="ＭＳ Ｐゴシック" charset="-128"/>
              </a:defRPr>
            </a:lvl8pPr>
            <a:lvl9pPr marL="3884613" indent="-2270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8/19</a:t>
            </a:r>
          </a:p>
        </p:txBody>
      </p:sp>
      <p:sp>
        <p:nvSpPr>
          <p:cNvPr id="14342" name="Footer Placeholder 2"/>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1363" indent="-284163">
              <a:defRPr sz="2400">
                <a:solidFill>
                  <a:schemeClr val="tx1"/>
                </a:solidFill>
                <a:latin typeface="Arial" charset="0"/>
                <a:ea typeface="ＭＳ Ｐゴシック" charset="-128"/>
              </a:defRPr>
            </a:lvl2pPr>
            <a:lvl3pPr marL="1141413" indent="-227013">
              <a:defRPr sz="2400">
                <a:solidFill>
                  <a:schemeClr val="tx1"/>
                </a:solidFill>
                <a:latin typeface="Arial" charset="0"/>
                <a:ea typeface="ＭＳ Ｐゴシック" charset="-128"/>
              </a:defRPr>
            </a:lvl3pPr>
            <a:lvl4pPr marL="1598613" indent="-227013">
              <a:defRPr sz="2400">
                <a:solidFill>
                  <a:schemeClr val="tx1"/>
                </a:solidFill>
                <a:latin typeface="Arial" charset="0"/>
                <a:ea typeface="ＭＳ Ｐゴシック" charset="-128"/>
              </a:defRPr>
            </a:lvl4pPr>
            <a:lvl5pPr marL="2055813" indent="-227013">
              <a:defRPr sz="2400">
                <a:solidFill>
                  <a:schemeClr val="tx1"/>
                </a:solidFill>
                <a:latin typeface="Arial" charset="0"/>
                <a:ea typeface="ＭＳ Ｐゴシック" charset="-128"/>
              </a:defRPr>
            </a:lvl5pPr>
            <a:lvl6pPr marL="2513013" indent="-227013" eaLnBrk="0" fontAlgn="base" hangingPunct="0">
              <a:spcBef>
                <a:spcPct val="0"/>
              </a:spcBef>
              <a:spcAft>
                <a:spcPct val="0"/>
              </a:spcAft>
              <a:defRPr sz="2400">
                <a:solidFill>
                  <a:schemeClr val="tx1"/>
                </a:solidFill>
                <a:latin typeface="Arial" charset="0"/>
                <a:ea typeface="ＭＳ Ｐゴシック" charset="-128"/>
              </a:defRPr>
            </a:lvl6pPr>
            <a:lvl7pPr marL="2970213" indent="-227013" eaLnBrk="0" fontAlgn="base" hangingPunct="0">
              <a:spcBef>
                <a:spcPct val="0"/>
              </a:spcBef>
              <a:spcAft>
                <a:spcPct val="0"/>
              </a:spcAft>
              <a:defRPr sz="2400">
                <a:solidFill>
                  <a:schemeClr val="tx1"/>
                </a:solidFill>
                <a:latin typeface="Arial" charset="0"/>
                <a:ea typeface="ＭＳ Ｐゴシック" charset="-128"/>
              </a:defRPr>
            </a:lvl7pPr>
            <a:lvl8pPr marL="3427413" indent="-227013" eaLnBrk="0" fontAlgn="base" hangingPunct="0">
              <a:spcBef>
                <a:spcPct val="0"/>
              </a:spcBef>
              <a:spcAft>
                <a:spcPct val="0"/>
              </a:spcAft>
              <a:defRPr sz="2400">
                <a:solidFill>
                  <a:schemeClr val="tx1"/>
                </a:solidFill>
                <a:latin typeface="Arial" charset="0"/>
                <a:ea typeface="ＭＳ Ｐゴシック" charset="-128"/>
              </a:defRPr>
            </a:lvl8pPr>
            <a:lvl9pPr marL="3884613" indent="-2270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http://dkmayer.web.unc.edu</a:t>
            </a:r>
          </a:p>
        </p:txBody>
      </p:sp>
      <p:sp>
        <p:nvSpPr>
          <p:cNvPr id="14343"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1363" indent="-284163">
              <a:defRPr sz="2400">
                <a:solidFill>
                  <a:schemeClr val="tx1"/>
                </a:solidFill>
                <a:latin typeface="Arial" charset="0"/>
                <a:ea typeface="ＭＳ Ｐゴシック" charset="-128"/>
              </a:defRPr>
            </a:lvl2pPr>
            <a:lvl3pPr marL="1141413" indent="-227013">
              <a:defRPr sz="2400">
                <a:solidFill>
                  <a:schemeClr val="tx1"/>
                </a:solidFill>
                <a:latin typeface="Arial" charset="0"/>
                <a:ea typeface="ＭＳ Ｐゴシック" charset="-128"/>
              </a:defRPr>
            </a:lvl3pPr>
            <a:lvl4pPr marL="1598613" indent="-227013">
              <a:defRPr sz="2400">
                <a:solidFill>
                  <a:schemeClr val="tx1"/>
                </a:solidFill>
                <a:latin typeface="Arial" charset="0"/>
                <a:ea typeface="ＭＳ Ｐゴシック" charset="-128"/>
              </a:defRPr>
            </a:lvl4pPr>
            <a:lvl5pPr marL="2055813" indent="-227013">
              <a:defRPr sz="2400">
                <a:solidFill>
                  <a:schemeClr val="tx1"/>
                </a:solidFill>
                <a:latin typeface="Arial" charset="0"/>
                <a:ea typeface="ＭＳ Ｐゴシック" charset="-128"/>
              </a:defRPr>
            </a:lvl5pPr>
            <a:lvl6pPr marL="2513013" indent="-227013" eaLnBrk="0" fontAlgn="base" hangingPunct="0">
              <a:spcBef>
                <a:spcPct val="0"/>
              </a:spcBef>
              <a:spcAft>
                <a:spcPct val="0"/>
              </a:spcAft>
              <a:defRPr sz="2400">
                <a:solidFill>
                  <a:schemeClr val="tx1"/>
                </a:solidFill>
                <a:latin typeface="Arial" charset="0"/>
                <a:ea typeface="ＭＳ Ｐゴシック" charset="-128"/>
              </a:defRPr>
            </a:lvl6pPr>
            <a:lvl7pPr marL="2970213" indent="-227013" eaLnBrk="0" fontAlgn="base" hangingPunct="0">
              <a:spcBef>
                <a:spcPct val="0"/>
              </a:spcBef>
              <a:spcAft>
                <a:spcPct val="0"/>
              </a:spcAft>
              <a:defRPr sz="2400">
                <a:solidFill>
                  <a:schemeClr val="tx1"/>
                </a:solidFill>
                <a:latin typeface="Arial" charset="0"/>
                <a:ea typeface="ＭＳ Ｐゴシック" charset="-128"/>
              </a:defRPr>
            </a:lvl7pPr>
            <a:lvl8pPr marL="3427413" indent="-227013" eaLnBrk="0" fontAlgn="base" hangingPunct="0">
              <a:spcBef>
                <a:spcPct val="0"/>
              </a:spcBef>
              <a:spcAft>
                <a:spcPct val="0"/>
              </a:spcAft>
              <a:defRPr sz="2400">
                <a:solidFill>
                  <a:schemeClr val="tx1"/>
                </a:solidFill>
                <a:latin typeface="Arial" charset="0"/>
                <a:ea typeface="ＭＳ Ｐゴシック" charset="-128"/>
              </a:defRPr>
            </a:lvl8pPr>
            <a:lvl9pPr marL="3884613" indent="-2270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BCAN 2019 Think Tank</a:t>
            </a:r>
          </a:p>
        </p:txBody>
      </p:sp>
    </p:spTree>
    <p:extLst>
      <p:ext uri="{BB962C8B-B14F-4D97-AF65-F5344CB8AC3E}">
        <p14:creationId xmlns:p14="http://schemas.microsoft.com/office/powerpoint/2010/main" val="485492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714182"/>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pic>
        <p:nvPicPr>
          <p:cNvPr id="5" name="Picture 4">
            <a:extLst>
              <a:ext uri="{FF2B5EF4-FFF2-40B4-BE49-F238E27FC236}">
                <a16:creationId xmlns:a16="http://schemas.microsoft.com/office/drawing/2014/main" id="{1099A751-0CDB-47AA-BDAB-17CF1FD35549}"/>
              </a:ext>
            </a:extLst>
          </p:cNvPr>
          <p:cNvPicPr>
            <a:picLocks noChangeAspect="1"/>
          </p:cNvPicPr>
          <p:nvPr userDrawn="1"/>
        </p:nvPicPr>
        <p:blipFill>
          <a:blip r:embed="rId2"/>
          <a:stretch>
            <a:fillRect/>
          </a:stretch>
        </p:blipFill>
        <p:spPr>
          <a:xfrm>
            <a:off x="5840716" y="6461683"/>
            <a:ext cx="2615411" cy="237765"/>
          </a:xfrm>
          <a:prstGeom prst="rect">
            <a:avLst/>
          </a:prstGeom>
        </p:spPr>
      </p:pic>
    </p:spTree>
    <p:extLst>
      <p:ext uri="{BB962C8B-B14F-4D97-AF65-F5344CB8AC3E}">
        <p14:creationId xmlns:p14="http://schemas.microsoft.com/office/powerpoint/2010/main" val="727467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87E88D67-2472-A14D-9CCA-F6E0505C87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219C0AAA-450F-4248-A48C-4DED1B148F9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3005065106"/>
      </p:ext>
    </p:extLst>
  </p:cSld>
  <p:clrMapOvr>
    <a:masterClrMapping/>
  </p:clrMapOvr>
  <p:transition advClick="0"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8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3A356485-1CF4-E347-B63A-0931E31E27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FE663736-D135-6E49-9139-F60A338F54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1444257122"/>
      </p:ext>
    </p:extLst>
  </p:cSld>
  <p:clrMapOvr>
    <a:masterClrMapping/>
  </p:clrMapOvr>
  <p:transition advClick="0" advTm="2000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DEC1C9D3-630E-264B-9073-BFE0BFFC2E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0D8DEC18-5437-6A4C-A07A-C9E883A7BF6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1773514688"/>
      </p:ext>
    </p:extLst>
  </p:cSld>
  <p:clrMapOvr>
    <a:masterClrMapping/>
  </p:clrMapOvr>
  <p:transition advClick="0" advTm="2000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3516458D-2030-724F-BA3C-5A77634E54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E7F2D9CF-A46B-254A-8B1C-2322EF2B9D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2775013375"/>
      </p:ext>
    </p:extLst>
  </p:cSld>
  <p:clrMapOvr>
    <a:masterClrMapping/>
  </p:clrMapOvr>
  <p:transition advClick="0" advTm="2000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C4C6AB1-A7C5-084D-B04A-8762409DD9BE}"/>
              </a:ext>
            </a:extLst>
          </p:cNvPr>
          <p:cNvPicPr>
            <a:picLocks noChangeAspect="1"/>
          </p:cNvPicPr>
          <p:nvPr userDrawn="1"/>
        </p:nvPicPr>
        <p:blipFill>
          <a:blip r:embed="rId2">
            <a:extLst>
              <a:ext uri="{28A0092B-C50C-407E-A947-70E740481C1C}">
                <a14:useLocalDpi xmlns:a14="http://schemas.microsoft.com/office/drawing/2010/main" val="0"/>
              </a:ext>
            </a:extLst>
          </a:blip>
          <a:srcRect l="9502" t="21423" r="9969" b="20396"/>
          <a:stretch>
            <a:fillRect/>
          </a:stretch>
        </p:blipFill>
        <p:spPr bwMode="auto">
          <a:xfrm>
            <a:off x="10566400" y="6118225"/>
            <a:ext cx="1320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29D8FFD-1409-EC4C-A39C-EC9DE560D1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41" t="11111" r="7857" b="13620"/>
          <a:stretch/>
        </p:blipFill>
        <p:spPr bwMode="auto">
          <a:xfrm>
            <a:off x="8999704" y="5958963"/>
            <a:ext cx="1455265" cy="795850"/>
          </a:xfrm>
          <a:prstGeom prst="rect">
            <a:avLst/>
          </a:prstGeom>
          <a:ln>
            <a:noFill/>
          </a:ln>
          <a:effectLst>
            <a:softEdge rad="31750"/>
          </a:effectLst>
        </p:spPr>
      </p:pic>
      <p:sp>
        <p:nvSpPr>
          <p:cNvPr id="8" name="Title 1"/>
          <p:cNvSpPr>
            <a:spLocks noGrp="1"/>
          </p:cNvSpPr>
          <p:nvPr>
            <p:ph type="title"/>
          </p:nvPr>
        </p:nvSpPr>
        <p:spPr>
          <a:xfrm>
            <a:off x="4064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159680493"/>
      </p:ext>
    </p:extLst>
  </p:cSld>
  <p:clrMapOvr>
    <a:masterClrMapping/>
  </p:clrMapOvr>
  <p:transition advClick="0" advTm="2000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3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27BCB590-3C54-404C-9C6A-66641A2BB8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A43A9A09-73B7-7247-BAAF-85FAC54546D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688546061"/>
      </p:ext>
    </p:extLst>
  </p:cSld>
  <p:clrMapOvr>
    <a:masterClrMapping/>
  </p:clrMapOvr>
  <p:transition advClick="0" advTm="2000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473C085C-8488-2848-9832-21179EA2DB56}"/>
              </a:ext>
            </a:extLst>
          </p:cNvPr>
          <p:cNvPicPr>
            <a:picLocks noChangeAspect="1"/>
          </p:cNvPicPr>
          <p:nvPr userDrawn="1"/>
        </p:nvPicPr>
        <p:blipFill>
          <a:blip r:embed="rId2">
            <a:extLst>
              <a:ext uri="{28A0092B-C50C-407E-A947-70E740481C1C}">
                <a14:useLocalDpi xmlns:a14="http://schemas.microsoft.com/office/drawing/2010/main" val="0"/>
              </a:ext>
            </a:extLst>
          </a:blip>
          <a:srcRect l="9502" t="21423" r="9969" b="20396"/>
          <a:stretch>
            <a:fillRect/>
          </a:stretch>
        </p:blipFill>
        <p:spPr bwMode="auto">
          <a:xfrm>
            <a:off x="10566400" y="6118225"/>
            <a:ext cx="1320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3B66452-3701-B249-A9DF-875B530A2C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41" t="11111" r="7857" b="13620"/>
          <a:stretch/>
        </p:blipFill>
        <p:spPr bwMode="auto">
          <a:xfrm>
            <a:off x="8999704" y="5958963"/>
            <a:ext cx="1455265" cy="795850"/>
          </a:xfrm>
          <a:prstGeom prst="rect">
            <a:avLst/>
          </a:prstGeom>
          <a:ln>
            <a:noFill/>
          </a:ln>
          <a:effectLst>
            <a:softEdge rad="31750"/>
          </a:effectLst>
        </p:spPr>
      </p:pic>
      <p:sp>
        <p:nvSpPr>
          <p:cNvPr id="8" name="Title 1"/>
          <p:cNvSpPr>
            <a:spLocks noGrp="1"/>
          </p:cNvSpPr>
          <p:nvPr>
            <p:ph type="title"/>
          </p:nvPr>
        </p:nvSpPr>
        <p:spPr>
          <a:xfrm>
            <a:off x="4064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1973922324"/>
      </p:ext>
    </p:extLst>
  </p:cSld>
  <p:clrMapOvr>
    <a:masterClrMapping/>
  </p:clrMapOvr>
  <p:transition advClick="0" advTm="2000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38E18C55-2035-D642-B216-B5020E65C8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F8A091E9-6A2F-AC4F-8A8C-75B3A10684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2191112263"/>
      </p:ext>
    </p:extLst>
  </p:cSld>
  <p:clrMapOvr>
    <a:masterClrMapping/>
  </p:clrMapOvr>
  <p:transition advClick="0" advTm="2000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B29888CD-FB1B-C64C-A887-B824DB12A8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950D41AE-BC3B-8E4C-AEBD-24017E8EBC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2550964736"/>
      </p:ext>
    </p:extLst>
  </p:cSld>
  <p:clrMapOvr>
    <a:masterClrMapping/>
  </p:clrMapOvr>
  <p:transition advClick="0" advTm="2000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986" y="274544"/>
            <a:ext cx="1097203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2196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pic>
        <p:nvPicPr>
          <p:cNvPr id="5" name="Picture 4">
            <a:extLst>
              <a:ext uri="{FF2B5EF4-FFF2-40B4-BE49-F238E27FC236}">
                <a16:creationId xmlns:a16="http://schemas.microsoft.com/office/drawing/2014/main" id="{B4F7D5EA-FDF9-4D42-8075-D8BBC95EA235}"/>
              </a:ext>
            </a:extLst>
          </p:cNvPr>
          <p:cNvPicPr>
            <a:picLocks noChangeAspect="1"/>
          </p:cNvPicPr>
          <p:nvPr userDrawn="1"/>
        </p:nvPicPr>
        <p:blipFill>
          <a:blip r:embed="rId2"/>
          <a:stretch>
            <a:fillRect/>
          </a:stretch>
        </p:blipFill>
        <p:spPr>
          <a:xfrm>
            <a:off x="5866596" y="6492875"/>
            <a:ext cx="2615411" cy="237765"/>
          </a:xfrm>
          <a:prstGeom prst="rect">
            <a:avLst/>
          </a:prstGeom>
        </p:spPr>
      </p:pic>
    </p:spTree>
    <p:extLst>
      <p:ext uri="{BB962C8B-B14F-4D97-AF65-F5344CB8AC3E}">
        <p14:creationId xmlns:p14="http://schemas.microsoft.com/office/powerpoint/2010/main" val="927618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ay Title Slide">
    <p:spTree>
      <p:nvGrpSpPr>
        <p:cNvPr id="1" name=""/>
        <p:cNvGrpSpPr/>
        <p:nvPr/>
      </p:nvGrpSpPr>
      <p:grpSpPr>
        <a:xfrm>
          <a:off x="0" y="0"/>
          <a:ext cx="0" cy="0"/>
          <a:chOff x="0" y="0"/>
          <a:chExt cx="0" cy="0"/>
        </a:xfrm>
      </p:grpSpPr>
      <p:sp>
        <p:nvSpPr>
          <p:cNvPr id="11" name="Pentagon 10"/>
          <p:cNvSpPr>
            <a:spLocks noChangeAspect="1"/>
          </p:cNvSpPr>
          <p:nvPr userDrawn="1"/>
        </p:nvSpPr>
        <p:spPr>
          <a:xfrm>
            <a:off x="1555315" y="0"/>
            <a:ext cx="3829485" cy="6864096"/>
          </a:xfrm>
          <a:prstGeom prst="homePlate">
            <a:avLst>
              <a:gd name="adj" fmla="val 36290"/>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Pentagon 14"/>
          <p:cNvSpPr>
            <a:spLocks noChangeAspect="1"/>
          </p:cNvSpPr>
          <p:nvPr userDrawn="1"/>
        </p:nvSpPr>
        <p:spPr>
          <a:xfrm>
            <a:off x="0" y="0"/>
            <a:ext cx="3829485" cy="6864096"/>
          </a:xfrm>
          <a:prstGeom prst="homePlate">
            <a:avLst>
              <a:gd name="adj" fmla="val 36290"/>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p:cNvSpPr/>
          <p:nvPr userDrawn="1"/>
        </p:nvSpPr>
        <p:spPr>
          <a:xfrm flipV="1">
            <a:off x="0" y="5035296"/>
            <a:ext cx="12192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914400" y="1638300"/>
            <a:ext cx="10363200" cy="1827843"/>
          </a:xfrm>
        </p:spPr>
        <p:txBody>
          <a:bodyPr lIns="0" tIns="0" rIns="0" bIns="0" anchor="b">
            <a:noAutofit/>
          </a:bodyPr>
          <a:lstStyle>
            <a:lvl1pPr algn="r">
              <a:defRPr sz="3733" b="0" i="0">
                <a:solidFill>
                  <a:srgbClr val="FFFFFF"/>
                </a:solidFill>
                <a:latin typeface="Arial"/>
                <a:cs typeface="Arial"/>
              </a:defRPr>
            </a:lvl1pPr>
          </a:lstStyle>
          <a:p>
            <a:r>
              <a:rPr lang="en-US" dirty="0"/>
              <a:t>Title of the presentation</a:t>
            </a:r>
          </a:p>
        </p:txBody>
      </p:sp>
      <p:sp>
        <p:nvSpPr>
          <p:cNvPr id="18"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67" b="0" i="1" spc="133">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 </a:t>
            </a:r>
          </a:p>
        </p:txBody>
      </p:sp>
      <p:pic>
        <p:nvPicPr>
          <p:cNvPr id="10" name="Picture 9"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2" y="5710324"/>
            <a:ext cx="5324687" cy="508000"/>
          </a:xfrm>
          <a:prstGeom prst="rect">
            <a:avLst/>
          </a:prstGeom>
        </p:spPr>
      </p:pic>
      <p:sp>
        <p:nvSpPr>
          <p:cNvPr id="9" name="Date Placeholder 3"/>
          <p:cNvSpPr>
            <a:spLocks noGrp="1"/>
          </p:cNvSpPr>
          <p:nvPr>
            <p:ph type="dt" sz="half" idx="2"/>
          </p:nvPr>
        </p:nvSpPr>
        <p:spPr>
          <a:xfrm>
            <a:off x="8534400" y="5726289"/>
            <a:ext cx="3048000" cy="475488"/>
          </a:xfrm>
          <a:prstGeom prst="rect">
            <a:avLst/>
          </a:prstGeom>
        </p:spPr>
        <p:txBody>
          <a:bodyPr vert="horz" lIns="0" tIns="0" rIns="0" bIns="0" rtlCol="0" anchor="ctr"/>
          <a:lstStyle>
            <a:lvl1pPr algn="r" fontAlgn="auto">
              <a:spcBef>
                <a:spcPts val="0"/>
              </a:spcBef>
              <a:spcAft>
                <a:spcPts val="0"/>
              </a:spcAft>
              <a:defRPr sz="1867" smtClean="0">
                <a:solidFill>
                  <a:srgbClr val="000000"/>
                </a:solidFill>
                <a:latin typeface="+mn-lt"/>
                <a:ea typeface="+mn-ea"/>
                <a:cs typeface="SapientSansRegular"/>
              </a:defRPr>
            </a:lvl1pPr>
          </a:lstStyle>
          <a:p>
            <a:pPr>
              <a:defRPr/>
            </a:pPr>
            <a:r>
              <a:rPr lang="en-US"/>
              <a:t>8/19</a:t>
            </a:r>
            <a:endParaRPr lang="en-US" dirty="0"/>
          </a:p>
        </p:txBody>
      </p:sp>
    </p:spTree>
    <p:extLst>
      <p:ext uri="{BB962C8B-B14F-4D97-AF65-F5344CB8AC3E}">
        <p14:creationId xmlns:p14="http://schemas.microsoft.com/office/powerpoint/2010/main" val="1983044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18" name="Picture 17" descr="lccc-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280" y="6299201"/>
            <a:ext cx="2232120" cy="491066"/>
          </a:xfrm>
          <a:prstGeom prst="rect">
            <a:avLst/>
          </a:prstGeom>
        </p:spPr>
      </p:pic>
      <p:sp>
        <p:nvSpPr>
          <p:cNvPr id="20" name="Title Placeholder 1"/>
          <p:cNvSpPr>
            <a:spLocks noGrp="1"/>
          </p:cNvSpPr>
          <p:nvPr>
            <p:ph type="title"/>
          </p:nvPr>
        </p:nvSpPr>
        <p:spPr>
          <a:xfrm>
            <a:off x="609599" y="274639"/>
            <a:ext cx="11143980" cy="498427"/>
          </a:xfrm>
          <a:prstGeom prst="rect">
            <a:avLst/>
          </a:prstGeom>
        </p:spPr>
        <p:txBody>
          <a:bodyPr vert="horz" wrap="square" lIns="0" tIns="0" rIns="0" bIns="0" rtlCol="0" anchor="t" anchorCtr="0">
            <a:spAutoFit/>
          </a:bodyPr>
          <a:lstStyle/>
          <a:p>
            <a:r>
              <a:rPr lang="en-US"/>
              <a:t>Click to edit Master title style</a:t>
            </a:r>
            <a:endParaRPr lang="en-US" dirty="0"/>
          </a:p>
        </p:txBody>
      </p:sp>
      <p:cxnSp>
        <p:nvCxnSpPr>
          <p:cNvPr id="21" name="Straight Connector 20"/>
          <p:cNvCxnSpPr/>
          <p:nvPr/>
        </p:nvCxnSpPr>
        <p:spPr>
          <a:xfrm>
            <a:off x="0" y="1353312"/>
            <a:ext cx="12192000" cy="1588"/>
          </a:xfrm>
          <a:prstGeom prst="line">
            <a:avLst/>
          </a:prstGeom>
          <a:ln w="6350"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5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White Title Slide">
    <p:spTree>
      <p:nvGrpSpPr>
        <p:cNvPr id="1" name=""/>
        <p:cNvGrpSpPr/>
        <p:nvPr/>
      </p:nvGrpSpPr>
      <p:grpSpPr>
        <a:xfrm>
          <a:off x="0" y="0"/>
          <a:ext cx="0" cy="0"/>
          <a:chOff x="0" y="0"/>
          <a:chExt cx="0" cy="0"/>
        </a:xfrm>
      </p:grpSpPr>
      <p:sp>
        <p:nvSpPr>
          <p:cNvPr id="13" name="Pentagon 12"/>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Pentagon 13"/>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Title 1"/>
          <p:cNvSpPr>
            <a:spLocks noGrp="1"/>
          </p:cNvSpPr>
          <p:nvPr>
            <p:ph type="ctrTitle" hasCustomPrompt="1"/>
          </p:nvPr>
        </p:nvSpPr>
        <p:spPr>
          <a:xfrm>
            <a:off x="914400" y="1638300"/>
            <a:ext cx="10363200" cy="1827843"/>
          </a:xfrm>
        </p:spPr>
        <p:txBody>
          <a:bodyPr lIns="0" tIns="0" rIns="0" bIns="0" anchor="b">
            <a:noAutofit/>
          </a:bodyPr>
          <a:lstStyle>
            <a:lvl1pPr algn="r">
              <a:defRPr sz="3733" b="0" i="0">
                <a:solidFill>
                  <a:srgbClr val="123E57"/>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67" b="0" i="1" spc="133">
                <a:solidFill>
                  <a:schemeClr val="accent3"/>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 </a:t>
            </a:r>
          </a:p>
        </p:txBody>
      </p:sp>
      <p:pic>
        <p:nvPicPr>
          <p:cNvPr id="12" name="Picture 11"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2" y="5710324"/>
            <a:ext cx="5324687" cy="508000"/>
          </a:xfrm>
          <a:prstGeom prst="rect">
            <a:avLst/>
          </a:prstGeom>
        </p:spPr>
      </p:pic>
      <p:sp>
        <p:nvSpPr>
          <p:cNvPr id="8" name="Date Placeholder 3"/>
          <p:cNvSpPr>
            <a:spLocks noGrp="1"/>
          </p:cNvSpPr>
          <p:nvPr>
            <p:ph type="dt" sz="half" idx="2"/>
          </p:nvPr>
        </p:nvSpPr>
        <p:spPr>
          <a:xfrm>
            <a:off x="8534400" y="5730240"/>
            <a:ext cx="3048000" cy="475488"/>
          </a:xfrm>
          <a:prstGeom prst="rect">
            <a:avLst/>
          </a:prstGeom>
        </p:spPr>
        <p:txBody>
          <a:bodyPr vert="horz" lIns="0" tIns="0" rIns="0" bIns="0" rtlCol="0" anchor="ctr"/>
          <a:lstStyle>
            <a:lvl1pPr algn="r" fontAlgn="auto">
              <a:spcBef>
                <a:spcPts val="0"/>
              </a:spcBef>
              <a:spcAft>
                <a:spcPts val="0"/>
              </a:spcAft>
              <a:defRPr sz="1867" smtClean="0">
                <a:solidFill>
                  <a:srgbClr val="000000"/>
                </a:solidFill>
                <a:latin typeface="+mn-lt"/>
                <a:ea typeface="+mn-ea"/>
                <a:cs typeface="SapientSansRegular"/>
              </a:defRPr>
            </a:lvl1pPr>
          </a:lstStyle>
          <a:p>
            <a:pPr>
              <a:defRPr/>
            </a:pPr>
            <a:r>
              <a:rPr lang="en-US"/>
              <a:t>8/19</a:t>
            </a:r>
            <a:endParaRPr lang="en-US" dirty="0"/>
          </a:p>
        </p:txBody>
      </p:sp>
    </p:spTree>
    <p:extLst>
      <p:ext uri="{BB962C8B-B14F-4D97-AF65-F5344CB8AC3E}">
        <p14:creationId xmlns:p14="http://schemas.microsoft.com/office/powerpoint/2010/main" val="731684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Pentagon 12"/>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32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609585" marR="0" indent="-609585" algn="l" defTabSz="609585" rtl="0" eaLnBrk="1" fontAlgn="auto" latinLnBrk="0" hangingPunct="1">
              <a:lnSpc>
                <a:spcPct val="100000"/>
              </a:lnSpc>
              <a:spcBef>
                <a:spcPts val="0"/>
              </a:spcBef>
              <a:spcAft>
                <a:spcPts val="1333"/>
              </a:spcAft>
              <a:buClr>
                <a:schemeClr val="accent1"/>
              </a:buClr>
              <a:buSzTx/>
              <a:buFont typeface="+mj-lt"/>
              <a:buAutoNum type="arabicPeriod"/>
              <a:tabLst/>
              <a:defRPr i="1">
                <a:solidFill>
                  <a:srgbClr val="000000"/>
                </a:solidFill>
              </a:defRPr>
            </a:lvl1pPr>
            <a:lvl2pPr marL="914377" marR="0"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lang="en-US" sz="2533"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3a</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210555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1325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125" b="0" cap="all" baseline="0">
                <a:solidFill>
                  <a:schemeClr val="tx2"/>
                </a:solidFill>
              </a:defRPr>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125" b="0" cap="all" baseline="0">
                <a:solidFill>
                  <a:schemeClr val="tx2"/>
                </a:solidFill>
              </a:defRPr>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sz="900"/>
            </a:lvl1pPr>
          </a:lstStyle>
          <a:p>
            <a:r>
              <a:rPr lang="en-US"/>
              <a:t>BCAN 2019 Think Tank </a:t>
            </a:r>
            <a:endParaRPr lang="en-US" dirty="0"/>
          </a:p>
        </p:txBody>
      </p:sp>
      <p:sp>
        <p:nvSpPr>
          <p:cNvPr id="9" name="Slide Number Placeholder 8"/>
          <p:cNvSpPr>
            <a:spLocks noGrp="1"/>
          </p:cNvSpPr>
          <p:nvPr>
            <p:ph type="sldNum" sz="quarter" idx="12"/>
          </p:nvPr>
        </p:nvSpPr>
        <p:spPr/>
        <p:txBody>
          <a:bodyPr/>
          <a:lstStyle/>
          <a:p>
            <a:pPr>
              <a:defRPr/>
            </a:pPr>
            <a:fld id="{36C0CA0F-B219-4035-BC1C-91A20F9436B5}" type="slidenum">
              <a:rPr lang="en-US" smtClean="0"/>
              <a:pPr>
                <a:defRPr/>
              </a:pPr>
              <a:t>‹#›</a:t>
            </a:fld>
            <a:endParaRPr lang="en-US"/>
          </a:p>
        </p:txBody>
      </p:sp>
    </p:spTree>
    <p:extLst>
      <p:ext uri="{BB962C8B-B14F-4D97-AF65-F5344CB8AC3E}">
        <p14:creationId xmlns:p14="http://schemas.microsoft.com/office/powerpoint/2010/main" val="1427070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r>
              <a:rPr lang="en-US"/>
              <a:t>8/19</a:t>
            </a:r>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r>
              <a:rPr lang="en-US"/>
              <a:t>BCAN 2019 Think Tank </a:t>
            </a:r>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50105139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8/19</a:t>
            </a:r>
          </a:p>
        </p:txBody>
      </p:sp>
      <p:sp>
        <p:nvSpPr>
          <p:cNvPr id="5" name="Footer Placeholder 4"/>
          <p:cNvSpPr>
            <a:spLocks noGrp="1"/>
          </p:cNvSpPr>
          <p:nvPr>
            <p:ph type="ftr" sz="quarter" idx="11"/>
          </p:nvPr>
        </p:nvSpPr>
        <p:spPr/>
        <p:txBody>
          <a:bodyPr/>
          <a:lstStyle/>
          <a:p>
            <a:r>
              <a:rPr lang="en-US"/>
              <a:t>BCAN 2019 Think Tank </a:t>
            </a:r>
            <a:endParaRPr lang="en-US" dirty="0"/>
          </a:p>
        </p:txBody>
      </p:sp>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590291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r>
              <a:rPr lang="en-US"/>
              <a:t>8/19</a:t>
            </a:r>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r>
              <a:rPr lang="en-US"/>
              <a:t>BCAN 2019 Think Tank </a:t>
            </a:r>
          </a:p>
        </p:txBody>
      </p:sp>
      <p:sp>
        <p:nvSpPr>
          <p:cNvPr id="6" name="Slide Number Placeholder 5"/>
          <p:cNvSpPr>
            <a:spLocks noGrp="1"/>
          </p:cNvSpPr>
          <p:nvPr>
            <p:ph type="sldNum" sz="quarter" idx="12"/>
          </p:nvPr>
        </p:nvSpPr>
        <p:spPr>
          <a:xfrm>
            <a:off x="8604504" y="5212080"/>
            <a:ext cx="2112264" cy="228600"/>
          </a:xfrm>
        </p:spPr>
        <p:txBody>
          <a:bodyPr/>
          <a:lstStyle/>
          <a:p>
            <a:fld id="{31F812DC-E901-1741-82F7-D98B8BEA40D7}" type="slidenum">
              <a:rPr lang="en-US" smtClean="0"/>
              <a:t>‹#›</a:t>
            </a:fld>
            <a:endParaRPr lang="en-US"/>
          </a:p>
        </p:txBody>
      </p:sp>
    </p:spTree>
    <p:extLst>
      <p:ext uri="{BB962C8B-B14F-4D97-AF65-F5344CB8AC3E}">
        <p14:creationId xmlns:p14="http://schemas.microsoft.com/office/powerpoint/2010/main" val="255527141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8/19</a:t>
            </a:r>
          </a:p>
        </p:txBody>
      </p:sp>
      <p:sp>
        <p:nvSpPr>
          <p:cNvPr id="6" name="Footer Placeholder 5"/>
          <p:cNvSpPr>
            <a:spLocks noGrp="1"/>
          </p:cNvSpPr>
          <p:nvPr>
            <p:ph type="ftr" sz="quarter" idx="11"/>
          </p:nvPr>
        </p:nvSpPr>
        <p:spPr/>
        <p:txBody>
          <a:bodyPr/>
          <a:lstStyle/>
          <a:p>
            <a:r>
              <a:rPr lang="en-US"/>
              <a:t>BCAN 2019 Think Tank </a:t>
            </a:r>
            <a:endParaRPr lang="en-US" dirty="0"/>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7021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pic>
        <p:nvPicPr>
          <p:cNvPr id="6" name="Picture 5">
            <a:extLst>
              <a:ext uri="{FF2B5EF4-FFF2-40B4-BE49-F238E27FC236}">
                <a16:creationId xmlns:a16="http://schemas.microsoft.com/office/drawing/2014/main" id="{19F36183-4F0E-4DA7-AB5D-0000F40BD464}"/>
              </a:ext>
            </a:extLst>
          </p:cNvPr>
          <p:cNvPicPr>
            <a:picLocks noChangeAspect="1"/>
          </p:cNvPicPr>
          <p:nvPr userDrawn="1"/>
        </p:nvPicPr>
        <p:blipFill>
          <a:blip r:embed="rId2"/>
          <a:stretch>
            <a:fillRect/>
          </a:stretch>
        </p:blipFill>
        <p:spPr>
          <a:xfrm>
            <a:off x="5814838" y="6486674"/>
            <a:ext cx="2615411" cy="237765"/>
          </a:xfrm>
          <a:prstGeom prst="rect">
            <a:avLst/>
          </a:prstGeom>
        </p:spPr>
      </p:pic>
    </p:spTree>
    <p:extLst>
      <p:ext uri="{BB962C8B-B14F-4D97-AF65-F5344CB8AC3E}">
        <p14:creationId xmlns:p14="http://schemas.microsoft.com/office/powerpoint/2010/main" val="3026567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8/19</a:t>
            </a:r>
          </a:p>
        </p:txBody>
      </p:sp>
      <p:sp>
        <p:nvSpPr>
          <p:cNvPr id="8" name="Footer Placeholder 7"/>
          <p:cNvSpPr>
            <a:spLocks noGrp="1"/>
          </p:cNvSpPr>
          <p:nvPr>
            <p:ph type="ftr" sz="quarter" idx="11"/>
          </p:nvPr>
        </p:nvSpPr>
        <p:spPr/>
        <p:txBody>
          <a:bodyPr/>
          <a:lstStyle/>
          <a:p>
            <a:r>
              <a:rPr lang="en-US"/>
              <a:t>BCAN 2019 Think Tank </a:t>
            </a:r>
            <a:endParaRPr lang="en-US" dirty="0"/>
          </a:p>
        </p:txBody>
      </p:sp>
      <p:sp>
        <p:nvSpPr>
          <p:cNvPr id="9" name="Slide Number Placeholder 8"/>
          <p:cNvSpPr>
            <a:spLocks noGrp="1"/>
          </p:cNvSpPr>
          <p:nvPr>
            <p:ph type="sldNum" sz="quarter" idx="12"/>
          </p:nvPr>
        </p:nvSpPr>
        <p:spPr/>
        <p:txBody>
          <a:bodyPr/>
          <a:lstStyle/>
          <a:p>
            <a:pPr>
              <a:defRPr/>
            </a:pPr>
            <a:fld id="{36C0CA0F-B219-4035-BC1C-91A20F9436B5}" type="slidenum">
              <a:rPr lang="en-US" smtClean="0"/>
              <a:pPr>
                <a:defRPr/>
              </a:pPr>
              <a:t>‹#›</a:t>
            </a:fld>
            <a:endParaRPr lang="en-US"/>
          </a:p>
        </p:txBody>
      </p:sp>
    </p:spTree>
    <p:extLst>
      <p:ext uri="{BB962C8B-B14F-4D97-AF65-F5344CB8AC3E}">
        <p14:creationId xmlns:p14="http://schemas.microsoft.com/office/powerpoint/2010/main" val="3092602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8/19</a:t>
            </a:r>
          </a:p>
        </p:txBody>
      </p:sp>
      <p:sp>
        <p:nvSpPr>
          <p:cNvPr id="4" name="Footer Placeholder 3"/>
          <p:cNvSpPr>
            <a:spLocks noGrp="1"/>
          </p:cNvSpPr>
          <p:nvPr>
            <p:ph type="ftr" sz="quarter" idx="11"/>
          </p:nvPr>
        </p:nvSpPr>
        <p:spPr/>
        <p:txBody>
          <a:bodyPr/>
          <a:lstStyle/>
          <a:p>
            <a:r>
              <a:rPr lang="en-US"/>
              <a:t>BCAN 2019 Think Tank </a:t>
            </a:r>
            <a:endParaRPr lang="en-US" dirty="0"/>
          </a:p>
        </p:txBody>
      </p:sp>
      <p:sp>
        <p:nvSpPr>
          <p:cNvPr id="5" name="Slide Number Placeholder 4"/>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073289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8/19</a:t>
            </a:r>
          </a:p>
        </p:txBody>
      </p:sp>
      <p:sp>
        <p:nvSpPr>
          <p:cNvPr id="3" name="Footer Placeholder 2"/>
          <p:cNvSpPr>
            <a:spLocks noGrp="1"/>
          </p:cNvSpPr>
          <p:nvPr>
            <p:ph type="ftr" sz="quarter" idx="11"/>
          </p:nvPr>
        </p:nvSpPr>
        <p:spPr/>
        <p:txBody>
          <a:bodyPr/>
          <a:lstStyle/>
          <a:p>
            <a:r>
              <a:rPr lang="en-US"/>
              <a:t>BCAN 2019 Think Tank </a:t>
            </a:r>
            <a:endParaRPr lang="en-US" dirty="0"/>
          </a:p>
        </p:txBody>
      </p:sp>
      <p:sp>
        <p:nvSpPr>
          <p:cNvPr id="4" name="Slide Number Placeholder 3"/>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867226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r>
              <a:rPr lang="en-US"/>
              <a:t>8/19</a:t>
            </a:r>
          </a:p>
        </p:txBody>
      </p:sp>
      <p:sp>
        <p:nvSpPr>
          <p:cNvPr id="9" name="Footer Placeholder 8"/>
          <p:cNvSpPr>
            <a:spLocks noGrp="1"/>
          </p:cNvSpPr>
          <p:nvPr>
            <p:ph type="ftr" sz="quarter" idx="11"/>
          </p:nvPr>
        </p:nvSpPr>
        <p:spPr/>
        <p:txBody>
          <a:bodyPr/>
          <a:lstStyle>
            <a:lvl1pPr algn="r">
              <a:defRPr/>
            </a:lvl1pPr>
          </a:lstStyle>
          <a:p>
            <a:r>
              <a:rPr lang="en-US"/>
              <a:t>BCAN 2019 Think Tank </a:t>
            </a:r>
          </a:p>
        </p:txBody>
      </p:sp>
      <p:sp>
        <p:nvSpPr>
          <p:cNvPr id="11" name="Slide Number Placeholder 10"/>
          <p:cNvSpPr>
            <a:spLocks noGrp="1"/>
          </p:cNvSpPr>
          <p:nvPr>
            <p:ph type="sldNum" sz="quarter" idx="12"/>
          </p:nvPr>
        </p:nvSpPr>
        <p:spPr>
          <a:xfrm>
            <a:off x="10396728" y="6227064"/>
            <a:ext cx="1463040" cy="256032"/>
          </a:xfrm>
        </p:spPr>
        <p:txBody>
          <a:bodyPr/>
          <a:lstStyle/>
          <a:p>
            <a:fld id="{31F812DC-E901-1741-82F7-D98B8BEA40D7}"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489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r>
              <a:rPr lang="en-US"/>
              <a:t>8/19</a:t>
            </a: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r>
              <a:rPr lang="en-US"/>
              <a:t>BCAN 2019 Think Tank </a:t>
            </a:r>
          </a:p>
        </p:txBody>
      </p:sp>
      <p:sp>
        <p:nvSpPr>
          <p:cNvPr id="7" name="Slide Number Placeholder 6"/>
          <p:cNvSpPr>
            <a:spLocks noGrp="1"/>
          </p:cNvSpPr>
          <p:nvPr>
            <p:ph type="sldNum" sz="quarter" idx="12"/>
          </p:nvPr>
        </p:nvSpPr>
        <p:spPr>
          <a:xfrm>
            <a:off x="10396728" y="6227064"/>
            <a:ext cx="1463040" cy="256032"/>
          </a:xfrm>
        </p:spPr>
        <p:txBody>
          <a:bodyPr/>
          <a:lstStyle/>
          <a:p>
            <a:fld id="{31F812DC-E901-1741-82F7-D98B8BEA40D7}"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2411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8/19</a:t>
            </a:r>
          </a:p>
        </p:txBody>
      </p:sp>
      <p:sp>
        <p:nvSpPr>
          <p:cNvPr id="5" name="Footer Placeholder 4"/>
          <p:cNvSpPr>
            <a:spLocks noGrp="1"/>
          </p:cNvSpPr>
          <p:nvPr>
            <p:ph type="ftr" sz="quarter" idx="11"/>
          </p:nvPr>
        </p:nvSpPr>
        <p:spPr/>
        <p:txBody>
          <a:bodyPr/>
          <a:lstStyle/>
          <a:p>
            <a:r>
              <a:rPr lang="en-US"/>
              <a:t>BCAN 2019 Think Tank </a:t>
            </a:r>
          </a:p>
        </p:txBody>
      </p:sp>
      <p:sp>
        <p:nvSpPr>
          <p:cNvPr id="6" name="Slide Number Placeholder 5"/>
          <p:cNvSpPr>
            <a:spLocks noGrp="1"/>
          </p:cNvSpPr>
          <p:nvPr>
            <p:ph type="sldNum" sz="quarter" idx="12"/>
          </p:nvPr>
        </p:nvSpPr>
        <p:spPr/>
        <p:txBody>
          <a:bodyPr/>
          <a:lstStyle/>
          <a:p>
            <a:fld id="{31F812DC-E901-1741-82F7-D98B8BEA40D7}" type="slidenum">
              <a:rPr lang="en-US" smtClean="0"/>
              <a:t>‹#›</a:t>
            </a:fld>
            <a:endParaRPr lang="en-US"/>
          </a:p>
        </p:txBody>
      </p:sp>
    </p:spTree>
    <p:extLst>
      <p:ext uri="{BB962C8B-B14F-4D97-AF65-F5344CB8AC3E}">
        <p14:creationId xmlns:p14="http://schemas.microsoft.com/office/powerpoint/2010/main" val="930413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8/19</a:t>
            </a:r>
          </a:p>
        </p:txBody>
      </p:sp>
      <p:sp>
        <p:nvSpPr>
          <p:cNvPr id="5" name="Footer Placeholder 4"/>
          <p:cNvSpPr>
            <a:spLocks noGrp="1"/>
          </p:cNvSpPr>
          <p:nvPr>
            <p:ph type="ftr" sz="quarter" idx="11"/>
          </p:nvPr>
        </p:nvSpPr>
        <p:spPr/>
        <p:txBody>
          <a:bodyPr/>
          <a:lstStyle/>
          <a:p>
            <a:r>
              <a:rPr lang="en-US"/>
              <a:t>BCAN 2019 Think Tank </a:t>
            </a:r>
          </a:p>
        </p:txBody>
      </p:sp>
      <p:sp>
        <p:nvSpPr>
          <p:cNvPr id="6" name="Slide Number Placeholder 5"/>
          <p:cNvSpPr>
            <a:spLocks noGrp="1"/>
          </p:cNvSpPr>
          <p:nvPr>
            <p:ph type="sldNum" sz="quarter" idx="12"/>
          </p:nvPr>
        </p:nvSpPr>
        <p:spPr/>
        <p:txBody>
          <a:bodyPr/>
          <a:lstStyle/>
          <a:p>
            <a:fld id="{31F812DC-E901-1741-82F7-D98B8BEA40D7}" type="slidenum">
              <a:rPr lang="en-US" smtClean="0"/>
              <a:t>‹#›</a:t>
            </a:fld>
            <a:endParaRPr lang="en-US"/>
          </a:p>
        </p:txBody>
      </p:sp>
    </p:spTree>
    <p:extLst>
      <p:ext uri="{BB962C8B-B14F-4D97-AF65-F5344CB8AC3E}">
        <p14:creationId xmlns:p14="http://schemas.microsoft.com/office/powerpoint/2010/main" val="4002845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986" y="274544"/>
            <a:ext cx="1097203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02784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2556423695"/>
      </p:ext>
    </p:extLst>
  </p:cSld>
  <p:clrMapOvr>
    <a:masterClrMapping/>
  </p:clrMapOvr>
  <p:transition advClick="0" advTm="2000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itle 1"/>
          <p:cNvSpPr>
            <a:spLocks noGrp="1"/>
          </p:cNvSpPr>
          <p:nvPr>
            <p:ph type="title"/>
          </p:nvPr>
        </p:nvSpPr>
        <p:spPr>
          <a:xfrm>
            <a:off x="4064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2345964959"/>
      </p:ext>
    </p:extLst>
  </p:cSld>
  <p:clrMapOvr>
    <a:masterClrMapping/>
  </p:clrMapOvr>
  <p:transition advClick="0"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pic>
        <p:nvPicPr>
          <p:cNvPr id="4" name="Picture 3">
            <a:extLst>
              <a:ext uri="{FF2B5EF4-FFF2-40B4-BE49-F238E27FC236}">
                <a16:creationId xmlns:a16="http://schemas.microsoft.com/office/drawing/2014/main" id="{96D0D9BB-0307-4113-8641-8853A38CB54F}"/>
              </a:ext>
            </a:extLst>
          </p:cNvPr>
          <p:cNvPicPr>
            <a:picLocks noChangeAspect="1"/>
          </p:cNvPicPr>
          <p:nvPr userDrawn="1"/>
        </p:nvPicPr>
        <p:blipFill>
          <a:blip r:embed="rId2"/>
          <a:stretch>
            <a:fillRect/>
          </a:stretch>
        </p:blipFill>
        <p:spPr>
          <a:xfrm>
            <a:off x="5866596" y="6525363"/>
            <a:ext cx="2615411" cy="237765"/>
          </a:xfrm>
          <a:prstGeom prst="rect">
            <a:avLst/>
          </a:prstGeom>
        </p:spPr>
      </p:pic>
    </p:spTree>
    <p:extLst>
      <p:ext uri="{BB962C8B-B14F-4D97-AF65-F5344CB8AC3E}">
        <p14:creationId xmlns:p14="http://schemas.microsoft.com/office/powerpoint/2010/main" val="10491153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609599" y="274639"/>
            <a:ext cx="11143980" cy="498427"/>
          </a:xfrm>
          <a:prstGeom prst="rect">
            <a:avLst/>
          </a:prstGeom>
        </p:spPr>
        <p:txBody>
          <a:bodyPr vert="horz" wrap="square" lIns="0" tIns="0" rIns="0" bIns="0" rtlCol="0" anchor="t" anchorCtr="0">
            <a:spAutoFit/>
          </a:bodyPr>
          <a:lstStyle/>
          <a:p>
            <a:r>
              <a:rPr lang="en-US"/>
              <a:t>Click to edit Master title style</a:t>
            </a:r>
            <a:endParaRPr lang="en-US" dirty="0"/>
          </a:p>
        </p:txBody>
      </p:sp>
    </p:spTree>
    <p:extLst>
      <p:ext uri="{BB962C8B-B14F-4D97-AF65-F5344CB8AC3E}">
        <p14:creationId xmlns:p14="http://schemas.microsoft.com/office/powerpoint/2010/main" val="133516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pic>
        <p:nvPicPr>
          <p:cNvPr id="3" name="Picture 2">
            <a:extLst>
              <a:ext uri="{FF2B5EF4-FFF2-40B4-BE49-F238E27FC236}">
                <a16:creationId xmlns:a16="http://schemas.microsoft.com/office/drawing/2014/main" id="{31E0BC5A-E47D-45F1-85F4-565BA77E6A3D}"/>
              </a:ext>
            </a:extLst>
          </p:cNvPr>
          <p:cNvPicPr>
            <a:picLocks noChangeAspect="1"/>
          </p:cNvPicPr>
          <p:nvPr userDrawn="1"/>
        </p:nvPicPr>
        <p:blipFill>
          <a:blip r:embed="rId2"/>
          <a:stretch>
            <a:fillRect/>
          </a:stretch>
        </p:blipFill>
        <p:spPr>
          <a:xfrm>
            <a:off x="5840717" y="6461683"/>
            <a:ext cx="2615411" cy="237765"/>
          </a:xfrm>
          <a:prstGeom prst="rect">
            <a:avLst/>
          </a:prstGeom>
        </p:spPr>
      </p:pic>
    </p:spTree>
    <p:extLst>
      <p:ext uri="{BB962C8B-B14F-4D97-AF65-F5344CB8AC3E}">
        <p14:creationId xmlns:p14="http://schemas.microsoft.com/office/powerpoint/2010/main" val="1641046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893561DF-5FE7-D042-812C-DA275397A9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A20578A5-DF85-E941-A2FF-D654AC33C0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493463577"/>
      </p:ext>
    </p:extLst>
  </p:cSld>
  <p:clrMapOvr>
    <a:masterClrMapping/>
  </p:clrMapOvr>
  <p:transition advClick="0"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4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FB810E7B-5C61-F848-A419-164E3092E9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2A564B65-F5FF-DC46-B947-3B49AEA100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4290314048"/>
      </p:ext>
    </p:extLst>
  </p:cSld>
  <p:clrMapOvr>
    <a:masterClrMapping/>
  </p:clrMapOvr>
  <p:transition advClick="0"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4E84F5D0-8A00-D14F-93AD-812A16199C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C6BB8B6E-A76B-D44B-A636-8DC41680A8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2764339069"/>
      </p:ext>
    </p:extLst>
  </p:cSld>
  <p:clrMapOvr>
    <a:masterClrMapping/>
  </p:clrMapOvr>
  <p:transition advClick="0"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1_Blank">
    <p:spTree>
      <p:nvGrpSpPr>
        <p:cNvPr id="1" name=""/>
        <p:cNvGrpSpPr/>
        <p:nvPr/>
      </p:nvGrpSpPr>
      <p:grpSpPr>
        <a:xfrm>
          <a:off x="0" y="0"/>
          <a:ext cx="0" cy="0"/>
          <a:chOff x="0" y="0"/>
          <a:chExt cx="0" cy="0"/>
        </a:xfrm>
      </p:grpSpPr>
      <p:pic>
        <p:nvPicPr>
          <p:cNvPr id="3" name="Picture 6" descr="NCCS blue &amp; yellow.jpg">
            <a:extLst>
              <a:ext uri="{FF2B5EF4-FFF2-40B4-BE49-F238E27FC236}">
                <a16:creationId xmlns:a16="http://schemas.microsoft.com/office/drawing/2014/main" id="{653DDA95-BF30-9B4B-AE7F-6BB5136A32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248401"/>
            <a:ext cx="13377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OC Non Int'l.jpg">
            <a:extLst>
              <a:ext uri="{FF2B5EF4-FFF2-40B4-BE49-F238E27FC236}">
                <a16:creationId xmlns:a16="http://schemas.microsoft.com/office/drawing/2014/main" id="{B5D06698-1DA9-F94E-B7BF-69EE94ECAEA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01" y="6096000"/>
            <a:ext cx="12424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08000" y="6019800"/>
            <a:ext cx="7315200" cy="642938"/>
          </a:xfrm>
        </p:spPr>
        <p:txBody>
          <a:bodyPr anchor="b">
            <a:noAutofit/>
          </a:bodyPr>
          <a:lstStyle>
            <a:lvl1pPr algn="l">
              <a:defRPr sz="3600" b="0" cap="small" baseline="0"/>
            </a:lvl1pPr>
          </a:lstStyle>
          <a:p>
            <a:r>
              <a:rPr lang="en-US"/>
              <a:t>Click to edit Master title style</a:t>
            </a:r>
            <a:endParaRPr lang="en-US" dirty="0"/>
          </a:p>
        </p:txBody>
      </p:sp>
    </p:spTree>
    <p:extLst>
      <p:ext uri="{BB962C8B-B14F-4D97-AF65-F5344CB8AC3E}">
        <p14:creationId xmlns:p14="http://schemas.microsoft.com/office/powerpoint/2010/main" val="1415765511"/>
      </p:ext>
    </p:extLst>
  </p:cSld>
  <p:clrMapOvr>
    <a:masterClrMapping/>
  </p:clrMapOvr>
  <p:transition advClick="0" advTm="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772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Lst>
  <p:hf sldNum="0" hdr="0" ftr="0" dt="0"/>
  <p:txStyles>
    <p:title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r>
              <a:rPr lang="en-US"/>
              <a:t>8/19</a:t>
            </a:r>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en-US"/>
              <a:t>BCAN 2019 Think Tank </a:t>
            </a:r>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9" name="TextBox 8">
            <a:extLst>
              <a:ext uri="{FF2B5EF4-FFF2-40B4-BE49-F238E27FC236}">
                <a16:creationId xmlns:a16="http://schemas.microsoft.com/office/drawing/2014/main" id="{D3921258-5E97-CC41-9ED5-F7602A818A38}"/>
              </a:ext>
            </a:extLst>
          </p:cNvPr>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8981728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2.xml"/><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1.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27.tiff"/></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 Id="rId4" Type="http://schemas.openxmlformats.org/officeDocument/2006/relationships/hyperlink" Target="https://www.macmillan.org.uk/_images/sustainable-cancer-service-redesign_tcm9-298128.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tmp"/><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diagramColors" Target="../diagrams/colors1.xml"/><Relationship Id="rId11" Type="http://schemas.openxmlformats.org/officeDocument/2006/relationships/image" Target="../media/image15.png"/><Relationship Id="rId5" Type="http://schemas.openxmlformats.org/officeDocument/2006/relationships/diagramQuickStyle" Target="../diagrams/quickStyle1.xml"/><Relationship Id="rId10"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7.jpe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57295"/>
            <a:ext cx="12192000" cy="1283214"/>
          </a:xfrm>
        </p:spPr>
        <p:txBody>
          <a:bodyPr>
            <a:noAutofit/>
          </a:bodyPr>
          <a:lstStyle/>
          <a:p>
            <a:br>
              <a:rPr lang="en-US" sz="2800" dirty="0"/>
            </a:br>
            <a:r>
              <a:rPr lang="en-US" sz="2800" dirty="0"/>
              <a:t>Rethinking Follow Up Care While Addressing </a:t>
            </a:r>
            <a:br>
              <a:rPr lang="en-US" sz="2800" dirty="0"/>
            </a:br>
            <a:r>
              <a:rPr lang="en-US" sz="2800" dirty="0"/>
              <a:t>Bladder Cancer Survivors Needs </a:t>
            </a:r>
          </a:p>
        </p:txBody>
      </p:sp>
      <p:sp>
        <p:nvSpPr>
          <p:cNvPr id="3" name="Subtitle 2"/>
          <p:cNvSpPr>
            <a:spLocks noGrp="1"/>
          </p:cNvSpPr>
          <p:nvPr>
            <p:ph type="subTitle" idx="1"/>
          </p:nvPr>
        </p:nvSpPr>
        <p:spPr>
          <a:xfrm>
            <a:off x="272650" y="3140509"/>
            <a:ext cx="11380868" cy="2287121"/>
          </a:xfrm>
        </p:spPr>
        <p:txBody>
          <a:bodyPr>
            <a:normAutofit fontScale="25000" lnSpcReduction="20000"/>
          </a:bodyPr>
          <a:lstStyle/>
          <a:p>
            <a:r>
              <a:rPr lang="en-AU" sz="9600" dirty="0"/>
              <a:t>Deborah K. Mayer, </a:t>
            </a:r>
            <a:r>
              <a:rPr lang="en-AU" sz="8800" dirty="0"/>
              <a:t>PhD, RN, AOCN, FAAN</a:t>
            </a:r>
          </a:p>
          <a:p>
            <a:r>
              <a:rPr lang="en-US" sz="7200" dirty="0"/>
              <a:t>Frances Hill Fox Distinguished Professor, School of Nursing</a:t>
            </a:r>
          </a:p>
          <a:p>
            <a:r>
              <a:rPr lang="en-US" sz="7200" dirty="0"/>
              <a:t>Director, Cancer Survivorship</a:t>
            </a:r>
          </a:p>
          <a:p>
            <a:r>
              <a:rPr lang="en-US" sz="7200" dirty="0"/>
              <a:t>UNC </a:t>
            </a:r>
            <a:r>
              <a:rPr lang="en-US" sz="7200" dirty="0" err="1"/>
              <a:t>Lineberger</a:t>
            </a:r>
            <a:r>
              <a:rPr lang="en-US" sz="7200" dirty="0"/>
              <a:t> Comprehensive Cancer Center</a:t>
            </a:r>
          </a:p>
          <a:p>
            <a:r>
              <a:rPr lang="en-US" sz="7200" dirty="0"/>
              <a:t>University of North Carolina</a:t>
            </a:r>
          </a:p>
          <a:p>
            <a:r>
              <a:rPr lang="en-US" sz="7200" dirty="0"/>
              <a:t>Chapel Hill, NC 27510</a:t>
            </a:r>
          </a:p>
          <a:p>
            <a:endParaRPr lang="en-US" sz="7200" dirty="0"/>
          </a:p>
          <a:p>
            <a:r>
              <a:rPr lang="en-US" sz="7200" dirty="0"/>
              <a:t>Interim Director of the Office of Cancer Survivorship</a:t>
            </a:r>
          </a:p>
          <a:p>
            <a:r>
              <a:rPr lang="en-US" sz="7200" dirty="0"/>
              <a:t>Division of Cancer Control and Population Sciences</a:t>
            </a:r>
          </a:p>
          <a:p>
            <a:r>
              <a:rPr lang="en-US" sz="7200" dirty="0"/>
              <a:t>National Cancer Institute</a:t>
            </a:r>
          </a:p>
          <a:p>
            <a:endParaRPr lang="en-US" sz="1800" dirty="0"/>
          </a:p>
          <a:p>
            <a:endParaRPr lang="en-US" b="1" dirty="0"/>
          </a:p>
        </p:txBody>
      </p:sp>
      <p:sp>
        <p:nvSpPr>
          <p:cNvPr id="9" name="Rectangle 8">
            <a:extLst>
              <a:ext uri="{FF2B5EF4-FFF2-40B4-BE49-F238E27FC236}">
                <a16:creationId xmlns:a16="http://schemas.microsoft.com/office/drawing/2014/main" id="{86C4FD9D-90B1-4DD1-B3E5-BEA9A9454DFA}"/>
              </a:ext>
            </a:extLst>
          </p:cNvPr>
          <p:cNvSpPr/>
          <p:nvPr/>
        </p:nvSpPr>
        <p:spPr>
          <a:xfrm>
            <a:off x="5135526" y="645610"/>
            <a:ext cx="1924493" cy="133204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A1D56D4-5F0B-43BE-86C1-500BE20576E4}"/>
              </a:ext>
            </a:extLst>
          </p:cNvPr>
          <p:cNvPicPr>
            <a:picLocks noChangeAspect="1"/>
          </p:cNvPicPr>
          <p:nvPr/>
        </p:nvPicPr>
        <p:blipFill>
          <a:blip r:embed="rId3"/>
          <a:stretch>
            <a:fillRect/>
          </a:stretch>
        </p:blipFill>
        <p:spPr>
          <a:xfrm>
            <a:off x="5209954" y="660322"/>
            <a:ext cx="1850065" cy="1332046"/>
          </a:xfrm>
          <a:prstGeom prst="rect">
            <a:avLst/>
          </a:prstGeom>
        </p:spPr>
      </p:pic>
    </p:spTree>
    <p:extLst>
      <p:ext uri="{BB962C8B-B14F-4D97-AF65-F5344CB8AC3E}">
        <p14:creationId xmlns:p14="http://schemas.microsoft.com/office/powerpoint/2010/main" val="3510876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64123" y="249299"/>
            <a:ext cx="10294758" cy="649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a:cxnSpLocks/>
          </p:cNvCxnSpPr>
          <p:nvPr/>
        </p:nvCxnSpPr>
        <p:spPr>
          <a:xfrm>
            <a:off x="7318887" y="2592014"/>
            <a:ext cx="0" cy="2784149"/>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267201" y="1347728"/>
            <a:ext cx="4134853" cy="400110"/>
          </a:xfrm>
          <a:prstGeom prst="rect">
            <a:avLst/>
          </a:prstGeom>
          <a:noFill/>
        </p:spPr>
        <p:txBody>
          <a:bodyPr wrap="square" rtlCol="0">
            <a:spAutoFit/>
          </a:bodyPr>
          <a:lstStyle/>
          <a:p>
            <a:pPr algn="r"/>
            <a:r>
              <a:rPr lang="en-US" sz="2000" b="1" dirty="0"/>
              <a:t>By 2040, 73% will be </a:t>
            </a:r>
            <a:r>
              <a:rPr lang="en-US" sz="2000" b="1" u="sng" dirty="0"/>
              <a:t>&gt;</a:t>
            </a:r>
            <a:r>
              <a:rPr lang="en-US" sz="2000" b="1" dirty="0"/>
              <a:t> 65</a:t>
            </a:r>
          </a:p>
        </p:txBody>
      </p:sp>
      <p:sp>
        <p:nvSpPr>
          <p:cNvPr id="2" name="TextBox 1">
            <a:extLst>
              <a:ext uri="{FF2B5EF4-FFF2-40B4-BE49-F238E27FC236}">
                <a16:creationId xmlns:a16="http://schemas.microsoft.com/office/drawing/2014/main" id="{373891A1-F732-3340-B580-23D0F380033E}"/>
              </a:ext>
            </a:extLst>
          </p:cNvPr>
          <p:cNvSpPr txBox="1"/>
          <p:nvPr/>
        </p:nvSpPr>
        <p:spPr>
          <a:xfrm>
            <a:off x="7034995" y="2005699"/>
            <a:ext cx="567784" cy="461665"/>
          </a:xfrm>
          <a:prstGeom prst="rect">
            <a:avLst/>
          </a:prstGeom>
          <a:noFill/>
        </p:spPr>
        <p:txBody>
          <a:bodyPr wrap="none" rtlCol="0">
            <a:spAutoFit/>
          </a:bodyPr>
          <a:lstStyle/>
          <a:p>
            <a:r>
              <a:rPr lang="en-US" sz="1200" b="1" dirty="0"/>
              <a:t>2019,</a:t>
            </a:r>
          </a:p>
          <a:p>
            <a:r>
              <a:rPr lang="en-US" sz="1200" b="1" dirty="0"/>
              <a:t>16.9</a:t>
            </a:r>
          </a:p>
        </p:txBody>
      </p:sp>
      <p:sp>
        <p:nvSpPr>
          <p:cNvPr id="5" name="Title 1"/>
          <p:cNvSpPr>
            <a:spLocks noGrp="1"/>
          </p:cNvSpPr>
          <p:nvPr>
            <p:ph type="title"/>
          </p:nvPr>
        </p:nvSpPr>
        <p:spPr>
          <a:xfrm>
            <a:off x="1500188" y="0"/>
            <a:ext cx="9144001" cy="498598"/>
          </a:xfrm>
          <a:solidFill>
            <a:srgbClr val="6699CC"/>
          </a:solidFill>
        </p:spPr>
        <p:txBody>
          <a:bodyPr>
            <a:normAutofit fontScale="90000"/>
          </a:bodyPr>
          <a:lstStyle/>
          <a:p>
            <a:pPr algn="ctr" eaLnBrk="1" hangingPunct="1">
              <a:defRPr/>
            </a:pPr>
            <a:r>
              <a:rPr lang="en-US" b="1" dirty="0">
                <a:solidFill>
                  <a:schemeClr val="bg1"/>
                </a:solidFill>
                <a:latin typeface="+mn-lt"/>
                <a:ea typeface="+mj-ea"/>
                <a:cs typeface="MS PGothic" charset="0"/>
              </a:rPr>
              <a:t> Survivors Projected in US (1975- 2040)</a:t>
            </a:r>
          </a:p>
        </p:txBody>
      </p:sp>
    </p:spTree>
    <p:extLst>
      <p:ext uri="{BB962C8B-B14F-4D97-AF65-F5344CB8AC3E}">
        <p14:creationId xmlns:p14="http://schemas.microsoft.com/office/powerpoint/2010/main" val="3371098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bject 3"/>
          <p:cNvSpPr>
            <a:spLocks noChangeArrowheads="1"/>
          </p:cNvSpPr>
          <p:nvPr/>
        </p:nvSpPr>
        <p:spPr bwMode="auto">
          <a:xfrm>
            <a:off x="1678723" y="652361"/>
            <a:ext cx="8834553" cy="6162676"/>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333333"/>
                </a:solidFill>
                <a:latin typeface="Arial" charset="0"/>
                <a:ea typeface="ＭＳ Ｐゴシック" charset="-128"/>
              </a:defRPr>
            </a:lvl1pPr>
            <a:lvl2pPr marL="742950" indent="-285750">
              <a:spcBef>
                <a:spcPct val="20000"/>
              </a:spcBef>
              <a:buChar char="–"/>
              <a:defRPr sz="2800">
                <a:solidFill>
                  <a:srgbClr val="333333"/>
                </a:solidFill>
                <a:latin typeface="Arial" charset="0"/>
                <a:ea typeface="ＭＳ Ｐゴシック" charset="-128"/>
              </a:defRPr>
            </a:lvl2pPr>
            <a:lvl3pPr marL="1143000" indent="-228600">
              <a:spcBef>
                <a:spcPct val="20000"/>
              </a:spcBef>
              <a:buChar char="•"/>
              <a:defRPr sz="2400">
                <a:solidFill>
                  <a:srgbClr val="333333"/>
                </a:solidFill>
                <a:latin typeface="Arial" charset="0"/>
                <a:ea typeface="ＭＳ Ｐゴシック" charset="-128"/>
              </a:defRPr>
            </a:lvl3pPr>
            <a:lvl4pPr marL="1600200" indent="-228600">
              <a:spcBef>
                <a:spcPct val="20000"/>
              </a:spcBef>
              <a:buChar char="–"/>
              <a:defRPr sz="2000">
                <a:solidFill>
                  <a:srgbClr val="333333"/>
                </a:solidFill>
                <a:latin typeface="Arial" charset="0"/>
                <a:ea typeface="ＭＳ Ｐゴシック" charset="-128"/>
              </a:defRPr>
            </a:lvl4pPr>
            <a:lvl5pPr marL="2057400" indent="-228600">
              <a:spcBef>
                <a:spcPct val="20000"/>
              </a:spcBef>
              <a:buChar char="»"/>
              <a:defRPr sz="2000">
                <a:solidFill>
                  <a:srgbClr val="333333"/>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charset="-128"/>
              </a:defRPr>
            </a:lvl9pPr>
          </a:lstStyle>
          <a:p>
            <a:pPr>
              <a:spcBef>
                <a:spcPct val="0"/>
              </a:spcBef>
              <a:buFontTx/>
              <a:buNone/>
            </a:pPr>
            <a:endParaRPr lang="en-US" altLang="en-US" sz="2400">
              <a:solidFill>
                <a:srgbClr val="000000"/>
              </a:solidFill>
              <a:latin typeface="Calibri" charset="0"/>
            </a:endParaRPr>
          </a:p>
        </p:txBody>
      </p:sp>
      <p:sp>
        <p:nvSpPr>
          <p:cNvPr id="5" name="Title 1"/>
          <p:cNvSpPr>
            <a:spLocks noGrp="1"/>
          </p:cNvSpPr>
          <p:nvPr>
            <p:ph type="title"/>
          </p:nvPr>
        </p:nvSpPr>
        <p:spPr>
          <a:xfrm>
            <a:off x="2019300" y="42963"/>
            <a:ext cx="8153400" cy="609398"/>
          </a:xfrm>
          <a:solidFill>
            <a:srgbClr val="6699CC"/>
          </a:solidFill>
        </p:spPr>
        <p:txBody>
          <a:bodyPr/>
          <a:lstStyle/>
          <a:p>
            <a:pPr algn="ctr" eaLnBrk="1" hangingPunct="1">
              <a:defRPr/>
            </a:pPr>
            <a:r>
              <a:rPr lang="en-US" sz="3600" b="1" dirty="0">
                <a:solidFill>
                  <a:schemeClr val="bg1"/>
                </a:solidFill>
                <a:latin typeface="+mn-lt"/>
                <a:ea typeface="+mj-ea"/>
                <a:cs typeface="MS PGothic" charset="0"/>
              </a:rPr>
              <a:t>Survivors Projected in 2022</a:t>
            </a:r>
          </a:p>
        </p:txBody>
      </p:sp>
      <p:sp>
        <p:nvSpPr>
          <p:cNvPr id="13316" name="TextBox 2"/>
          <p:cNvSpPr txBox="1">
            <a:spLocks noChangeArrowheads="1"/>
          </p:cNvSpPr>
          <p:nvPr/>
        </p:nvSpPr>
        <p:spPr bwMode="auto">
          <a:xfrm>
            <a:off x="2569028" y="1080843"/>
            <a:ext cx="6850743" cy="338554"/>
          </a:xfrm>
          <a:prstGeom prst="rect">
            <a:avLst/>
          </a:prstGeom>
          <a:solidFill>
            <a:srgbClr val="FFFF0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333333"/>
                </a:solidFill>
                <a:latin typeface="Arial" charset="0"/>
                <a:ea typeface="ＭＳ Ｐゴシック" charset="-128"/>
              </a:defRPr>
            </a:lvl1pPr>
            <a:lvl2pPr marL="742950" indent="-285750">
              <a:spcBef>
                <a:spcPct val="20000"/>
              </a:spcBef>
              <a:buChar char="–"/>
              <a:defRPr sz="2800">
                <a:solidFill>
                  <a:srgbClr val="333333"/>
                </a:solidFill>
                <a:latin typeface="Arial" charset="0"/>
                <a:ea typeface="ＭＳ Ｐゴシック" charset="-128"/>
              </a:defRPr>
            </a:lvl2pPr>
            <a:lvl3pPr marL="1143000" indent="-228600">
              <a:spcBef>
                <a:spcPct val="20000"/>
              </a:spcBef>
              <a:buChar char="•"/>
              <a:defRPr sz="2400">
                <a:solidFill>
                  <a:srgbClr val="333333"/>
                </a:solidFill>
                <a:latin typeface="Arial" charset="0"/>
                <a:ea typeface="ＭＳ Ｐゴシック" charset="-128"/>
              </a:defRPr>
            </a:lvl3pPr>
            <a:lvl4pPr marL="1600200" indent="-228600">
              <a:spcBef>
                <a:spcPct val="20000"/>
              </a:spcBef>
              <a:buChar char="–"/>
              <a:defRPr sz="2000">
                <a:solidFill>
                  <a:srgbClr val="333333"/>
                </a:solidFill>
                <a:latin typeface="Arial" charset="0"/>
                <a:ea typeface="ＭＳ Ｐゴシック" charset="-128"/>
              </a:defRPr>
            </a:lvl4pPr>
            <a:lvl5pPr marL="2057400" indent="-228600">
              <a:spcBef>
                <a:spcPct val="20000"/>
              </a:spcBef>
              <a:buChar char="»"/>
              <a:defRPr sz="2000">
                <a:solidFill>
                  <a:srgbClr val="333333"/>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charset="-128"/>
              </a:defRPr>
            </a:lvl9pPr>
          </a:lstStyle>
          <a:p>
            <a:pPr>
              <a:spcBef>
                <a:spcPct val="0"/>
              </a:spcBef>
              <a:buFontTx/>
              <a:buNone/>
            </a:pPr>
            <a:r>
              <a:rPr lang="en-US" altLang="en-US" sz="1600" b="1" dirty="0">
                <a:solidFill>
                  <a:schemeClr val="tx1"/>
                </a:solidFill>
              </a:rPr>
              <a:t>Over next 10 years, those living beyond </a:t>
            </a:r>
            <a:r>
              <a:rPr lang="en-US" altLang="en-US" sz="1600" b="1" i="1" u="sng" dirty="0">
                <a:solidFill>
                  <a:schemeClr val="tx1"/>
                </a:solidFill>
              </a:rPr>
              <a:t>5 years </a:t>
            </a:r>
            <a:r>
              <a:rPr lang="en-US" altLang="en-US" sz="1600" b="1" dirty="0">
                <a:solidFill>
                  <a:schemeClr val="tx1"/>
                </a:solidFill>
              </a:rPr>
              <a:t>will increase by 35%</a:t>
            </a:r>
          </a:p>
        </p:txBody>
      </p:sp>
      <p:sp>
        <p:nvSpPr>
          <p:cNvPr id="6" name="Right Brace 5">
            <a:extLst>
              <a:ext uri="{FF2B5EF4-FFF2-40B4-BE49-F238E27FC236}">
                <a16:creationId xmlns:a16="http://schemas.microsoft.com/office/drawing/2014/main" id="{27866F66-7195-B64F-B8B7-53030725DA5A}"/>
              </a:ext>
            </a:extLst>
          </p:cNvPr>
          <p:cNvSpPr/>
          <p:nvPr/>
        </p:nvSpPr>
        <p:spPr>
          <a:xfrm>
            <a:off x="8936183" y="1713345"/>
            <a:ext cx="203200" cy="2586182"/>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80603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599" y="377852"/>
            <a:ext cx="10271980" cy="639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3C01722-4AB6-6B46-827A-B8E2C6F89261}"/>
              </a:ext>
            </a:extLst>
          </p:cNvPr>
          <p:cNvSpPr txBox="1"/>
          <p:nvPr/>
        </p:nvSpPr>
        <p:spPr>
          <a:xfrm>
            <a:off x="2384438" y="1030290"/>
            <a:ext cx="1607127" cy="369332"/>
          </a:xfrm>
          <a:prstGeom prst="rect">
            <a:avLst/>
          </a:prstGeom>
          <a:noFill/>
        </p:spPr>
        <p:txBody>
          <a:bodyPr wrap="square" rtlCol="0">
            <a:spAutoFit/>
          </a:bodyPr>
          <a:lstStyle/>
          <a:p>
            <a:pPr algn="ctr"/>
            <a:r>
              <a:rPr lang="en-US" dirty="0"/>
              <a:t>High Volume</a:t>
            </a:r>
          </a:p>
        </p:txBody>
      </p:sp>
      <p:sp>
        <p:nvSpPr>
          <p:cNvPr id="6" name="TextBox 5">
            <a:extLst>
              <a:ext uri="{FF2B5EF4-FFF2-40B4-BE49-F238E27FC236}">
                <a16:creationId xmlns:a16="http://schemas.microsoft.com/office/drawing/2014/main" id="{B12D6ED3-D9BC-2F43-86EA-4A025924EB53}"/>
              </a:ext>
            </a:extLst>
          </p:cNvPr>
          <p:cNvSpPr txBox="1"/>
          <p:nvPr/>
        </p:nvSpPr>
        <p:spPr>
          <a:xfrm>
            <a:off x="6881722" y="4582410"/>
            <a:ext cx="1379591" cy="369332"/>
          </a:xfrm>
          <a:prstGeom prst="rect">
            <a:avLst/>
          </a:prstGeom>
          <a:noFill/>
        </p:spPr>
        <p:txBody>
          <a:bodyPr wrap="square" rtlCol="0">
            <a:spAutoFit/>
          </a:bodyPr>
          <a:lstStyle/>
          <a:p>
            <a:r>
              <a:rPr lang="en-US" dirty="0"/>
              <a:t>High Need</a:t>
            </a:r>
          </a:p>
        </p:txBody>
      </p:sp>
      <p:sp>
        <p:nvSpPr>
          <p:cNvPr id="7" name="Frame 6">
            <a:extLst>
              <a:ext uri="{FF2B5EF4-FFF2-40B4-BE49-F238E27FC236}">
                <a16:creationId xmlns:a16="http://schemas.microsoft.com/office/drawing/2014/main" id="{CC6C2243-67B5-9D43-A33F-CD200B802D77}"/>
              </a:ext>
            </a:extLst>
          </p:cNvPr>
          <p:cNvSpPr/>
          <p:nvPr/>
        </p:nvSpPr>
        <p:spPr>
          <a:xfrm>
            <a:off x="2384439" y="1030290"/>
            <a:ext cx="1607127" cy="369332"/>
          </a:xfrm>
          <a:prstGeom prst="fram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3AA55365-177A-794B-A7BE-7AD3A56033AA}"/>
              </a:ext>
            </a:extLst>
          </p:cNvPr>
          <p:cNvSpPr/>
          <p:nvPr/>
        </p:nvSpPr>
        <p:spPr>
          <a:xfrm>
            <a:off x="6654186" y="4582410"/>
            <a:ext cx="1607127" cy="369332"/>
          </a:xfrm>
          <a:prstGeom prst="fram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tx1"/>
              </a:solidFill>
            </a:endParaRPr>
          </a:p>
        </p:txBody>
      </p:sp>
      <p:cxnSp>
        <p:nvCxnSpPr>
          <p:cNvPr id="4" name="Straight Arrow Connector 3">
            <a:extLst>
              <a:ext uri="{FF2B5EF4-FFF2-40B4-BE49-F238E27FC236}">
                <a16:creationId xmlns:a16="http://schemas.microsoft.com/office/drawing/2014/main" id="{BE5B597A-CDE1-F943-A8D7-52099067206D}"/>
              </a:ext>
            </a:extLst>
          </p:cNvPr>
          <p:cNvCxnSpPr/>
          <p:nvPr/>
        </p:nvCxnSpPr>
        <p:spPr>
          <a:xfrm>
            <a:off x="6352105" y="3059815"/>
            <a:ext cx="0" cy="965200"/>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078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4B932-3DDB-B04D-88C1-88DAFA4AE6AA}"/>
              </a:ext>
            </a:extLst>
          </p:cNvPr>
          <p:cNvPicPr>
            <a:picLocks noChangeAspect="1"/>
          </p:cNvPicPr>
          <p:nvPr/>
        </p:nvPicPr>
        <p:blipFill rotWithShape="1">
          <a:blip r:embed="rId2"/>
          <a:srcRect l="37921" t="18482" r="28371" b="21513"/>
          <a:stretch/>
        </p:blipFill>
        <p:spPr>
          <a:xfrm>
            <a:off x="6423471" y="347652"/>
            <a:ext cx="5453610" cy="5262734"/>
          </a:xfrm>
          <a:prstGeom prst="rect">
            <a:avLst/>
          </a:prstGeom>
        </p:spPr>
      </p:pic>
      <p:pic>
        <p:nvPicPr>
          <p:cNvPr id="7" name="Picture 2" descr="Screen Shot 2016-09-22 at 6.39.57 PM.png">
            <a:extLst>
              <a:ext uri="{FF2B5EF4-FFF2-40B4-BE49-F238E27FC236}">
                <a16:creationId xmlns:a16="http://schemas.microsoft.com/office/drawing/2014/main" id="{3FAE78D2-9073-224F-9B5C-444E21B619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245" y="945396"/>
            <a:ext cx="5895603" cy="466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2E0A6C1D-EF56-4544-8BCD-30BDBFF15952}"/>
              </a:ext>
            </a:extLst>
          </p:cNvPr>
          <p:cNvSpPr/>
          <p:nvPr/>
        </p:nvSpPr>
        <p:spPr>
          <a:xfrm>
            <a:off x="1270860" y="3587857"/>
            <a:ext cx="410706" cy="3797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A2CC892F-EF31-9C49-9524-BF7FA95A3D9B}"/>
              </a:ext>
            </a:extLst>
          </p:cNvPr>
          <p:cNvPicPr>
            <a:picLocks noChangeAspect="1"/>
          </p:cNvPicPr>
          <p:nvPr/>
        </p:nvPicPr>
        <p:blipFill>
          <a:blip r:embed="rId4"/>
          <a:stretch>
            <a:fillRect/>
          </a:stretch>
        </p:blipFill>
        <p:spPr>
          <a:xfrm>
            <a:off x="9796006" y="347652"/>
            <a:ext cx="2081075" cy="1165402"/>
          </a:xfrm>
          <a:prstGeom prst="rect">
            <a:avLst/>
          </a:prstGeom>
        </p:spPr>
      </p:pic>
      <p:sp>
        <p:nvSpPr>
          <p:cNvPr id="10" name="Frame 9">
            <a:extLst>
              <a:ext uri="{FF2B5EF4-FFF2-40B4-BE49-F238E27FC236}">
                <a16:creationId xmlns:a16="http://schemas.microsoft.com/office/drawing/2014/main" id="{CD5C2107-EA24-A043-AD45-0F309625249F}"/>
              </a:ext>
            </a:extLst>
          </p:cNvPr>
          <p:cNvSpPr/>
          <p:nvPr/>
        </p:nvSpPr>
        <p:spPr>
          <a:xfrm>
            <a:off x="3936570" y="4424767"/>
            <a:ext cx="2143790" cy="49594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428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S.cancer-statistics-presentation-2018 - Microsoft PowerPoin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7292" y="74911"/>
            <a:ext cx="6492240" cy="4712385"/>
          </a:xfrm>
          <a:prstGeom prst="rect">
            <a:avLst/>
          </a:prstGeom>
        </p:spPr>
      </p:pic>
      <p:pic>
        <p:nvPicPr>
          <p:cNvPr id="3" name="Picture 1">
            <a:extLst>
              <a:ext uri="{FF2B5EF4-FFF2-40B4-BE49-F238E27FC236}">
                <a16:creationId xmlns:a16="http://schemas.microsoft.com/office/drawing/2014/main" id="{5AAEF041-BCB9-9742-8F61-B89FFE20E2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926" y="1735810"/>
            <a:ext cx="6168197" cy="50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ame 3">
            <a:extLst>
              <a:ext uri="{FF2B5EF4-FFF2-40B4-BE49-F238E27FC236}">
                <a16:creationId xmlns:a16="http://schemas.microsoft.com/office/drawing/2014/main" id="{3CD13848-F9DF-8A4B-A373-2A69C6536C45}"/>
              </a:ext>
            </a:extLst>
          </p:cNvPr>
          <p:cNvSpPr/>
          <p:nvPr/>
        </p:nvSpPr>
        <p:spPr>
          <a:xfrm>
            <a:off x="441335" y="3549112"/>
            <a:ext cx="5176434" cy="30996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861BA222-065C-C640-BD47-AC227D50050A}"/>
              </a:ext>
            </a:extLst>
          </p:cNvPr>
          <p:cNvSpPr/>
          <p:nvPr/>
        </p:nvSpPr>
        <p:spPr>
          <a:xfrm>
            <a:off x="6214821" y="5284922"/>
            <a:ext cx="5594888" cy="29446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6DD71F79-FF3A-6F43-BFC7-148389F0C3E3}"/>
              </a:ext>
            </a:extLst>
          </p:cNvPr>
          <p:cNvSpPr/>
          <p:nvPr/>
        </p:nvSpPr>
        <p:spPr>
          <a:xfrm>
            <a:off x="441335" y="5077345"/>
            <a:ext cx="5200177" cy="1015663"/>
          </a:xfrm>
          <a:prstGeom prst="rect">
            <a:avLst/>
          </a:prstGeom>
        </p:spPr>
        <p:txBody>
          <a:bodyPr wrap="square">
            <a:spAutoFit/>
          </a:bodyPr>
          <a:lstStyle/>
          <a:p>
            <a:r>
              <a:rPr lang="en-US" sz="2000" dirty="0">
                <a:solidFill>
                  <a:srgbClr val="000000"/>
                </a:solidFill>
                <a:latin typeface="Source Sans Pro"/>
              </a:rPr>
              <a:t>In 2016, there were an estimated 699,450 people living with bladder cancer in the United States.</a:t>
            </a:r>
            <a:endParaRPr lang="en-US" sz="2000" dirty="0"/>
          </a:p>
        </p:txBody>
      </p:sp>
    </p:spTree>
    <p:extLst>
      <p:ext uri="{BB962C8B-B14F-4D97-AF65-F5344CB8AC3E}">
        <p14:creationId xmlns:p14="http://schemas.microsoft.com/office/powerpoint/2010/main" val="472601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p188-race.jpg">
            <a:extLst>
              <a:ext uri="{FF2B5EF4-FFF2-40B4-BE49-F238E27FC236}">
                <a16:creationId xmlns:a16="http://schemas.microsoft.com/office/drawing/2014/main" id="{07DF4A64-DDB4-5D4B-B970-119BC8B8DD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3970" y="1224238"/>
            <a:ext cx="3219536" cy="43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2">
            <a:extLst>
              <a:ext uri="{FF2B5EF4-FFF2-40B4-BE49-F238E27FC236}">
                <a16:creationId xmlns:a16="http://schemas.microsoft.com/office/drawing/2014/main" id="{ED58691D-8025-F94D-A223-4CC198D9F1A3}"/>
              </a:ext>
            </a:extLst>
          </p:cNvPr>
          <p:cNvSpPr txBox="1">
            <a:spLocks noChangeArrowheads="1"/>
          </p:cNvSpPr>
          <p:nvPr/>
        </p:nvSpPr>
        <p:spPr bwMode="auto">
          <a:xfrm>
            <a:off x="4723141" y="4761687"/>
            <a:ext cx="4529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latin typeface="Bradley Hand ITC" pitchFamily="2" charset="77"/>
              </a:rPr>
              <a:t>The Face of Cancer</a:t>
            </a:r>
          </a:p>
        </p:txBody>
      </p:sp>
      <p:pic>
        <p:nvPicPr>
          <p:cNvPr id="4" name="Picture 3" descr="LOOC Non Int'l.jpg">
            <a:extLst>
              <a:ext uri="{FF2B5EF4-FFF2-40B4-BE49-F238E27FC236}">
                <a16:creationId xmlns:a16="http://schemas.microsoft.com/office/drawing/2014/main" id="{69AF1634-96AA-3443-8617-222ACE7373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6293" y="4711175"/>
            <a:ext cx="931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ABD2E23-1E90-124E-8A3A-6841465E0716}"/>
              </a:ext>
            </a:extLst>
          </p:cNvPr>
          <p:cNvSpPr txBox="1"/>
          <p:nvPr/>
        </p:nvSpPr>
        <p:spPr>
          <a:xfrm>
            <a:off x="4594671" y="2410691"/>
            <a:ext cx="6053485" cy="1323439"/>
          </a:xfrm>
          <a:prstGeom prst="rect">
            <a:avLst/>
          </a:prstGeom>
          <a:noFill/>
        </p:spPr>
        <p:txBody>
          <a:bodyPr wrap="square" rtlCol="0">
            <a:spAutoFit/>
          </a:bodyPr>
          <a:lstStyle/>
          <a:p>
            <a:pPr algn="r"/>
            <a:r>
              <a:rPr lang="en-US" sz="4000" dirty="0"/>
              <a:t>Defining Survivors and Survivorship</a:t>
            </a:r>
          </a:p>
        </p:txBody>
      </p:sp>
    </p:spTree>
    <p:extLst>
      <p:ext uri="{BB962C8B-B14F-4D97-AF65-F5344CB8AC3E}">
        <p14:creationId xmlns:p14="http://schemas.microsoft.com/office/powerpoint/2010/main" val="157608279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96837"/>
            <a:ext cx="11303575" cy="1325563"/>
          </a:xfrm>
        </p:spPr>
        <p:txBody>
          <a:bodyPr>
            <a:normAutofit/>
          </a:bodyPr>
          <a:lstStyle/>
          <a:p>
            <a:pPr algn="ctr" eaLnBrk="1" hangingPunct="1">
              <a:defRPr/>
            </a:pPr>
            <a:r>
              <a:rPr lang="en-US" b="1" dirty="0"/>
              <a:t>NCI Survivor and Survivorship Definitions</a:t>
            </a:r>
          </a:p>
        </p:txBody>
      </p:sp>
      <p:sp>
        <p:nvSpPr>
          <p:cNvPr id="17411" name="Content Placeholder 2"/>
          <p:cNvSpPr>
            <a:spLocks noGrp="1"/>
          </p:cNvSpPr>
          <p:nvPr>
            <p:ph idx="1"/>
          </p:nvPr>
        </p:nvSpPr>
        <p:spPr>
          <a:xfrm>
            <a:off x="508000" y="1422400"/>
            <a:ext cx="11303575" cy="4754563"/>
          </a:xfrm>
        </p:spPr>
        <p:txBody>
          <a:bodyPr>
            <a:noAutofit/>
          </a:bodyPr>
          <a:lstStyle/>
          <a:p>
            <a:pPr marL="0" indent="0">
              <a:buNone/>
            </a:pPr>
            <a:r>
              <a:rPr lang="en-US" sz="3600" b="1" dirty="0"/>
              <a:t>Cancer Survivor</a:t>
            </a:r>
            <a:r>
              <a:rPr lang="en-US" sz="3600" dirty="0"/>
              <a:t>: An individual is considered a cancer survivor from the time of diagnosis, through the balance of his or her life. There are many types of survivors, including those living with cancer and those free of cancer. This term is meant to capture a population of those with a history of cancer rather than to provide a label that may or may not resonate with individuals. </a:t>
            </a:r>
          </a:p>
          <a:p>
            <a:pPr marL="0" indent="0" algn="r">
              <a:buNone/>
            </a:pPr>
            <a:r>
              <a:rPr lang="en-US" sz="4000" dirty="0"/>
              <a:t>-</a:t>
            </a:r>
            <a:r>
              <a:rPr lang="en-US" dirty="0"/>
              <a:t>Adapted from the National Coalition for Cancer Survivorship</a:t>
            </a:r>
            <a:endParaRPr lang="en-US" sz="3600" dirty="0"/>
          </a:p>
          <a:p>
            <a:pPr marL="0" indent="0">
              <a:buNone/>
            </a:pPr>
            <a:endParaRPr lang="en-US" sz="2400" dirty="0"/>
          </a:p>
        </p:txBody>
      </p:sp>
    </p:spTree>
    <p:extLst>
      <p:ext uri="{BB962C8B-B14F-4D97-AF65-F5344CB8AC3E}">
        <p14:creationId xmlns:p14="http://schemas.microsoft.com/office/powerpoint/2010/main" val="3500254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194686" y="506486"/>
            <a:ext cx="7772400" cy="498598"/>
          </a:xfrm>
        </p:spPr>
        <p:txBody>
          <a:bodyPr>
            <a:noAutofit/>
          </a:bodyPr>
          <a:lstStyle/>
          <a:p>
            <a:pPr algn="ctr" eaLnBrk="1" hangingPunct="1"/>
            <a:r>
              <a:rPr lang="en-US" altLang="en-US" sz="4400" b="1" dirty="0"/>
              <a:t>Survivorship Defined</a:t>
            </a:r>
          </a:p>
        </p:txBody>
      </p:sp>
      <p:sp>
        <p:nvSpPr>
          <p:cNvPr id="26627" name="Content Placeholder 2"/>
          <p:cNvSpPr>
            <a:spLocks noGrp="1"/>
          </p:cNvSpPr>
          <p:nvPr>
            <p:ph idx="1"/>
          </p:nvPr>
        </p:nvSpPr>
        <p:spPr>
          <a:xfrm>
            <a:off x="471915" y="1261241"/>
            <a:ext cx="11521440" cy="5140960"/>
          </a:xfrm>
        </p:spPr>
        <p:txBody>
          <a:bodyPr>
            <a:normAutofit lnSpcReduction="10000"/>
          </a:bodyPr>
          <a:lstStyle/>
          <a:p>
            <a:pPr eaLnBrk="1" hangingPunct="1"/>
            <a:r>
              <a:rPr lang="en-US" altLang="en-US" sz="3600" b="1" dirty="0"/>
              <a:t>Living cancer free</a:t>
            </a:r>
          </a:p>
          <a:p>
            <a:pPr lvl="1" eaLnBrk="1" hangingPunct="1"/>
            <a:r>
              <a:rPr lang="en-US" altLang="en-US" sz="3200" dirty="0"/>
              <a:t>For remainder of life</a:t>
            </a:r>
          </a:p>
          <a:p>
            <a:pPr lvl="1" eaLnBrk="1" hangingPunct="1"/>
            <a:r>
              <a:rPr lang="en-US" altLang="en-US" sz="3200" dirty="0"/>
              <a:t>Experiences </a:t>
            </a:r>
            <a:r>
              <a:rPr lang="en-US" altLang="en-US" sz="3200" u="sng" dirty="0"/>
              <a:t>&gt;</a:t>
            </a:r>
            <a:r>
              <a:rPr lang="en-US" altLang="en-US" sz="3200" dirty="0"/>
              <a:t> 1 treatment complication</a:t>
            </a:r>
          </a:p>
          <a:p>
            <a:pPr lvl="1" eaLnBrk="1" hangingPunct="1"/>
            <a:r>
              <a:rPr lang="en-US" altLang="en-US" sz="3200" dirty="0"/>
              <a:t>But dying after a late recurrence</a:t>
            </a:r>
          </a:p>
          <a:p>
            <a:pPr lvl="1" eaLnBrk="1" hangingPunct="1"/>
            <a:r>
              <a:rPr lang="en-US" altLang="en-US" sz="3200" dirty="0"/>
              <a:t>But develops another cancer</a:t>
            </a:r>
          </a:p>
          <a:p>
            <a:pPr marL="0" lvl="1" indent="0">
              <a:buNone/>
            </a:pPr>
            <a:endParaRPr lang="en-US" altLang="en-US" sz="3200" dirty="0"/>
          </a:p>
          <a:p>
            <a:pPr eaLnBrk="1" hangingPunct="1"/>
            <a:r>
              <a:rPr lang="en-US" altLang="en-US" sz="3600" b="1" dirty="0"/>
              <a:t>Living with cancer</a:t>
            </a:r>
          </a:p>
          <a:p>
            <a:pPr lvl="1" eaLnBrk="1" hangingPunct="1"/>
            <a:r>
              <a:rPr lang="en-US" altLang="en-US" sz="3200" dirty="0"/>
              <a:t>Intermittent periods of active disease on/off treatment</a:t>
            </a:r>
          </a:p>
          <a:p>
            <a:pPr lvl="1" eaLnBrk="1" hangingPunct="1"/>
            <a:r>
              <a:rPr lang="en-US" altLang="en-US" sz="3200" dirty="0"/>
              <a:t>Continuously without disease free period</a:t>
            </a:r>
          </a:p>
        </p:txBody>
      </p:sp>
    </p:spTree>
    <p:extLst>
      <p:ext uri="{BB962C8B-B14F-4D97-AF65-F5344CB8AC3E}">
        <p14:creationId xmlns:p14="http://schemas.microsoft.com/office/powerpoint/2010/main" val="361860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51840" y="400093"/>
            <a:ext cx="10688320" cy="614934"/>
          </a:xfrm>
        </p:spPr>
        <p:txBody>
          <a:bodyPr rtlCol="0">
            <a:normAutofit fontScale="90000"/>
          </a:bodyPr>
          <a:lstStyle/>
          <a:p>
            <a:pPr algn="ctr">
              <a:defRPr/>
            </a:pPr>
            <a:r>
              <a:rPr lang="en-US" b="1" dirty="0"/>
              <a:t>Survivorship Definition and Attributes</a:t>
            </a:r>
          </a:p>
        </p:txBody>
      </p:sp>
      <p:sp>
        <p:nvSpPr>
          <p:cNvPr id="18435" name="Content Placeholder 2"/>
          <p:cNvSpPr>
            <a:spLocks noGrp="1"/>
          </p:cNvSpPr>
          <p:nvPr>
            <p:ph idx="1"/>
          </p:nvPr>
        </p:nvSpPr>
        <p:spPr>
          <a:xfrm>
            <a:off x="426720" y="1402081"/>
            <a:ext cx="11013440" cy="4653279"/>
          </a:xfrm>
        </p:spPr>
        <p:txBody>
          <a:bodyPr rtlCol="0">
            <a:normAutofit fontScale="92500" lnSpcReduction="20000"/>
          </a:bodyPr>
          <a:lstStyle/>
          <a:p>
            <a:pPr>
              <a:buSzPct val="50000"/>
              <a:buFont typeface="Courier New" panose="02070309020205020404" pitchFamily="49" charset="0"/>
              <a:buChar char="o"/>
              <a:defRPr/>
            </a:pPr>
            <a:r>
              <a:rPr lang="en-US" sz="3200" dirty="0"/>
              <a:t>Defined as those who have lived through a potentially deadly or life altering event. </a:t>
            </a:r>
          </a:p>
          <a:p>
            <a:pPr>
              <a:buSzPct val="50000"/>
              <a:buFont typeface="Courier New" panose="02070309020205020404" pitchFamily="49" charset="0"/>
              <a:buChar char="o"/>
              <a:defRPr/>
            </a:pPr>
            <a:r>
              <a:rPr lang="en-US" sz="3200" dirty="0"/>
              <a:t>It is a dynamic process</a:t>
            </a:r>
          </a:p>
          <a:p>
            <a:pPr>
              <a:buSzPct val="50000"/>
              <a:buFont typeface="Courier New" panose="02070309020205020404" pitchFamily="49" charset="0"/>
              <a:buChar char="o"/>
              <a:defRPr/>
            </a:pPr>
            <a:r>
              <a:rPr lang="en-US" sz="3200" dirty="0"/>
              <a:t>It involves uncertainty</a:t>
            </a:r>
          </a:p>
          <a:p>
            <a:pPr>
              <a:buSzPct val="50000"/>
              <a:buFont typeface="Courier New" panose="02070309020205020404" pitchFamily="49" charset="0"/>
              <a:buChar char="o"/>
              <a:defRPr/>
            </a:pPr>
            <a:r>
              <a:rPr lang="en-US" sz="3200" dirty="0"/>
              <a:t>It is a life changing experience</a:t>
            </a:r>
          </a:p>
          <a:p>
            <a:pPr>
              <a:buSzPct val="50000"/>
              <a:buFont typeface="Courier New" panose="02070309020205020404" pitchFamily="49" charset="0"/>
              <a:buChar char="o"/>
              <a:defRPr/>
            </a:pPr>
            <a:r>
              <a:rPr lang="en-US" sz="3200" dirty="0"/>
              <a:t>It has duality of positive and negative aspects</a:t>
            </a:r>
          </a:p>
          <a:p>
            <a:pPr>
              <a:buSzPct val="50000"/>
              <a:buFont typeface="Courier New" panose="02070309020205020404" pitchFamily="49" charset="0"/>
              <a:buChar char="o"/>
              <a:defRPr/>
            </a:pPr>
            <a:r>
              <a:rPr lang="en-US" sz="3200" dirty="0"/>
              <a:t>It is an individual experience with universality</a:t>
            </a:r>
          </a:p>
          <a:p>
            <a:pPr lvl="3">
              <a:buFont typeface="Arial" pitchFamily="34" charset="0"/>
              <a:buChar char="–"/>
              <a:defRPr/>
            </a:pPr>
            <a:r>
              <a:rPr lang="en-US" altLang="en-US" sz="1500" dirty="0">
                <a:ea typeface="Calibri" panose="020F0502020204030204" pitchFamily="34" charset="0"/>
              </a:rPr>
              <a:t>Berry, LL., Davis, S., Flynn AG, et al. (2019). Is it time to reconsider the term ‘cancer survivor’. </a:t>
            </a:r>
            <a:r>
              <a:rPr lang="en-US" altLang="en-US" sz="1500" i="1" dirty="0">
                <a:ea typeface="Calibri" panose="020F0502020204030204" pitchFamily="34" charset="0"/>
              </a:rPr>
              <a:t>J Psychosocial Oncology</a:t>
            </a:r>
            <a:r>
              <a:rPr lang="en-US" altLang="en-US" sz="1500" dirty="0">
                <a:ea typeface="Calibri" panose="020F0502020204030204" pitchFamily="34" charset="0"/>
              </a:rPr>
              <a:t>; 37(4):413-426.  </a:t>
            </a:r>
            <a:endParaRPr lang="en-US" altLang="en-US" sz="1500" dirty="0"/>
          </a:p>
          <a:p>
            <a:pPr lvl="3">
              <a:buFont typeface="Arial" pitchFamily="34" charset="0"/>
              <a:buChar char="–"/>
              <a:defRPr/>
            </a:pPr>
            <a:r>
              <a:rPr lang="en-US" sz="1500" dirty="0"/>
              <a:t>Doyle, N. (2008) Cancer survivorship: evolutionary concept analysis. </a:t>
            </a:r>
            <a:r>
              <a:rPr lang="en-US" sz="1500" i="1" dirty="0"/>
              <a:t>J Adv Nursing</a:t>
            </a:r>
            <a:r>
              <a:rPr lang="en-US" sz="1500" dirty="0"/>
              <a:t>, 62(4): 499-509.</a:t>
            </a:r>
          </a:p>
          <a:p>
            <a:pPr lvl="3">
              <a:buFont typeface="Arial" pitchFamily="34" charset="0"/>
              <a:buChar char="–"/>
              <a:defRPr/>
            </a:pPr>
            <a:r>
              <a:rPr lang="en-US" sz="1500" dirty="0" err="1"/>
              <a:t>Hebdon</a:t>
            </a:r>
            <a:r>
              <a:rPr lang="en-US" sz="1500" dirty="0"/>
              <a:t>, M. (2015). Survivor in the cancer context: a concept analysis. </a:t>
            </a:r>
            <a:r>
              <a:rPr lang="en-US" sz="1500" i="1" dirty="0"/>
              <a:t>J Adv Nursing</a:t>
            </a:r>
            <a:r>
              <a:rPr lang="en-US" sz="1500" dirty="0"/>
              <a:t>, 71(8): 1774-1786.</a:t>
            </a:r>
          </a:p>
          <a:p>
            <a:pPr lvl="3">
              <a:buFont typeface="Arial" pitchFamily="34" charset="0"/>
              <a:buChar char="–"/>
              <a:defRPr/>
            </a:pPr>
            <a:r>
              <a:rPr lang="en-US" altLang="en-US" sz="1500" dirty="0" err="1">
                <a:ea typeface="Calibri" panose="020F0502020204030204" pitchFamily="34" charset="0"/>
                <a:cs typeface="Calibri" panose="020F0502020204030204" pitchFamily="34" charset="0"/>
              </a:rPr>
              <a:t>Marzorati</a:t>
            </a:r>
            <a:r>
              <a:rPr lang="en-US" altLang="en-US" sz="1500" dirty="0">
                <a:ea typeface="Calibri" panose="020F0502020204030204" pitchFamily="34" charset="0"/>
                <a:cs typeface="Calibri" panose="020F0502020204030204" pitchFamily="34" charset="0"/>
              </a:rPr>
              <a:t>, C., Riva, S., </a:t>
            </a:r>
            <a:r>
              <a:rPr lang="en-US" altLang="en-US" sz="1500" dirty="0" err="1">
                <a:ea typeface="Calibri" panose="020F0502020204030204" pitchFamily="34" charset="0"/>
                <a:cs typeface="Calibri" panose="020F0502020204030204" pitchFamily="34" charset="0"/>
              </a:rPr>
              <a:t>Pravettoni</a:t>
            </a:r>
            <a:r>
              <a:rPr lang="en-US" altLang="en-US" sz="1500" dirty="0">
                <a:ea typeface="Calibri" panose="020F0502020204030204" pitchFamily="34" charset="0"/>
                <a:cs typeface="Calibri" panose="020F0502020204030204" pitchFamily="34" charset="0"/>
              </a:rPr>
              <a:t>, G. (2017). Who is a cancer survivor? J Cancer Education; 32:228-237.</a:t>
            </a:r>
            <a:endParaRPr lang="en-US" altLang="en-US" sz="1500" dirty="0"/>
          </a:p>
          <a:p>
            <a:pPr lvl="3">
              <a:buFont typeface="Arial" pitchFamily="34" charset="0"/>
              <a:buChar char="–"/>
              <a:defRPr/>
            </a:pPr>
            <a:r>
              <a:rPr lang="en-US" sz="1500" dirty="0"/>
              <a:t>Peck (2008) Survivorship: A concept analysis. </a:t>
            </a:r>
            <a:r>
              <a:rPr lang="en-US" sz="1500" i="1" dirty="0" err="1"/>
              <a:t>Nsg</a:t>
            </a:r>
            <a:r>
              <a:rPr lang="en-US" sz="1500" i="1" dirty="0"/>
              <a:t>. Forum, 43(2), 91-102.</a:t>
            </a:r>
          </a:p>
          <a:p>
            <a:pPr lvl="3">
              <a:buFont typeface="Arial" pitchFamily="34" charset="0"/>
              <a:buChar char="–"/>
              <a:defRPr/>
            </a:pPr>
            <a:endParaRPr lang="en-US" sz="1500" i="1" dirty="0"/>
          </a:p>
          <a:p>
            <a:pPr lvl="3">
              <a:buFont typeface="Arial" pitchFamily="34" charset="0"/>
              <a:buChar char="–"/>
              <a:defRPr/>
            </a:pPr>
            <a:endParaRPr lang="en-US" sz="1200" i="1" dirty="0"/>
          </a:p>
        </p:txBody>
      </p:sp>
    </p:spTree>
    <p:extLst>
      <p:ext uri="{BB962C8B-B14F-4D97-AF65-F5344CB8AC3E}">
        <p14:creationId xmlns:p14="http://schemas.microsoft.com/office/powerpoint/2010/main" val="85713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1763-C7FB-DC43-BE6F-0042BDA4DA8E}"/>
              </a:ext>
            </a:extLst>
          </p:cNvPr>
          <p:cNvSpPr>
            <a:spLocks noGrp="1"/>
          </p:cNvSpPr>
          <p:nvPr>
            <p:ph type="title"/>
          </p:nvPr>
        </p:nvSpPr>
        <p:spPr>
          <a:xfrm>
            <a:off x="7315199" y="2094309"/>
            <a:ext cx="3319271" cy="2587752"/>
          </a:xfrm>
        </p:spPr>
        <p:txBody>
          <a:bodyPr/>
          <a:lstStyle/>
          <a:p>
            <a:pPr>
              <a:defRPr/>
            </a:pPr>
            <a:r>
              <a:rPr lang="en-US" sz="3200" b="1" dirty="0">
                <a:latin typeface="Bradley Hand ITC" panose="03070402050302030203" pitchFamily="66" charset="0"/>
                <a:cs typeface="+mj-cs"/>
              </a:rPr>
              <a:t>Bumps on the Road of Life</a:t>
            </a:r>
          </a:p>
        </p:txBody>
      </p:sp>
      <p:sp>
        <p:nvSpPr>
          <p:cNvPr id="3" name="Text Placeholder 2">
            <a:extLst>
              <a:ext uri="{FF2B5EF4-FFF2-40B4-BE49-F238E27FC236}">
                <a16:creationId xmlns:a16="http://schemas.microsoft.com/office/drawing/2014/main" id="{D322F868-0296-E449-9558-4D1A2F470217}"/>
              </a:ext>
            </a:extLst>
          </p:cNvPr>
          <p:cNvSpPr>
            <a:spLocks noGrp="1"/>
          </p:cNvSpPr>
          <p:nvPr>
            <p:ph type="body" idx="1"/>
          </p:nvPr>
        </p:nvSpPr>
        <p:spPr/>
        <p:txBody>
          <a:bodyPr/>
          <a:lstStyle/>
          <a:p>
            <a:endParaRPr lang="en-US"/>
          </a:p>
        </p:txBody>
      </p:sp>
      <p:pic>
        <p:nvPicPr>
          <p:cNvPr id="18435" name="Picture 3">
            <a:extLst>
              <a:ext uri="{FF2B5EF4-FFF2-40B4-BE49-F238E27FC236}">
                <a16:creationId xmlns:a16="http://schemas.microsoft.com/office/drawing/2014/main" id="{1CCC1F3A-ED60-E240-8A07-960885E37E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7365" y="1247487"/>
            <a:ext cx="5950294" cy="428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OC Non Int'l.jpg">
            <a:extLst>
              <a:ext uri="{FF2B5EF4-FFF2-40B4-BE49-F238E27FC236}">
                <a16:creationId xmlns:a16="http://schemas.microsoft.com/office/drawing/2014/main" id="{448497C9-69B6-674B-8927-3488EF555B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2398" y="4739854"/>
            <a:ext cx="931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894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Disclosures</a:t>
            </a:r>
          </a:p>
        </p:txBody>
      </p:sp>
      <p:sp>
        <p:nvSpPr>
          <p:cNvPr id="6" name="Content Placeholder 5"/>
          <p:cNvSpPr>
            <a:spLocks noGrp="1"/>
          </p:cNvSpPr>
          <p:nvPr>
            <p:ph idx="1"/>
          </p:nvPr>
        </p:nvSpPr>
        <p:spPr/>
        <p:txBody>
          <a:bodyPr>
            <a:normAutofit/>
          </a:bodyPr>
          <a:lstStyle/>
          <a:p>
            <a:r>
              <a:rPr lang="en-US" sz="3200" dirty="0"/>
              <a:t>I am a stockholder and advisor to </a:t>
            </a:r>
            <a:r>
              <a:rPr lang="en-US" sz="3200" dirty="0" err="1"/>
              <a:t>Carevive</a:t>
            </a:r>
            <a:r>
              <a:rPr lang="en-US" sz="3200" dirty="0"/>
              <a:t> Systems </a:t>
            </a:r>
          </a:p>
          <a:p>
            <a:r>
              <a:rPr lang="en-US" sz="3200" dirty="0"/>
              <a:t>I will not discuss any drugs during this presentation</a:t>
            </a:r>
            <a:endParaRPr lang="en-US" sz="2800" dirty="0"/>
          </a:p>
        </p:txBody>
      </p:sp>
    </p:spTree>
    <p:extLst>
      <p:ext uri="{BB962C8B-B14F-4D97-AF65-F5344CB8AC3E}">
        <p14:creationId xmlns:p14="http://schemas.microsoft.com/office/powerpoint/2010/main" val="1805593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33B15F-940E-441D-9FAD-3723F4964618}"/>
              </a:ext>
            </a:extLst>
          </p:cNvPr>
          <p:cNvPicPr>
            <a:picLocks noChangeAspect="1"/>
          </p:cNvPicPr>
          <p:nvPr/>
        </p:nvPicPr>
        <p:blipFill>
          <a:blip r:embed="rId3"/>
          <a:stretch>
            <a:fillRect/>
          </a:stretch>
        </p:blipFill>
        <p:spPr>
          <a:xfrm>
            <a:off x="1007539" y="86372"/>
            <a:ext cx="10263680" cy="6494629"/>
          </a:xfrm>
          <a:prstGeom prst="rect">
            <a:avLst/>
          </a:prstGeom>
        </p:spPr>
      </p:pic>
      <p:sp>
        <p:nvSpPr>
          <p:cNvPr id="5" name="TextBox 4">
            <a:extLst>
              <a:ext uri="{FF2B5EF4-FFF2-40B4-BE49-F238E27FC236}">
                <a16:creationId xmlns:a16="http://schemas.microsoft.com/office/drawing/2014/main" id="{9508E8C5-D5EB-4A86-A2E5-F09659F1C696}"/>
              </a:ext>
            </a:extLst>
          </p:cNvPr>
          <p:cNvSpPr txBox="1"/>
          <p:nvPr/>
        </p:nvSpPr>
        <p:spPr>
          <a:xfrm>
            <a:off x="677036" y="6581001"/>
            <a:ext cx="10837928" cy="276999"/>
          </a:xfrm>
          <a:prstGeom prst="rect">
            <a:avLst/>
          </a:prstGeom>
          <a:noFill/>
        </p:spPr>
        <p:txBody>
          <a:bodyPr wrap="square" rtlCol="0">
            <a:spAutoFit/>
          </a:bodyPr>
          <a:lstStyle/>
          <a:p>
            <a:pPr algn="ctr"/>
            <a:r>
              <a:rPr lang="en-US" sz="1200" dirty="0"/>
              <a:t>Walker, S. Receiver Operator Curve Redefined-Optimizing Sensitivity (and Specificity) to the Lived Reality of Cancer. </a:t>
            </a:r>
            <a:r>
              <a:rPr lang="en-US" sz="1200" i="1" dirty="0"/>
              <a:t>N </a:t>
            </a:r>
            <a:r>
              <a:rPr lang="en-US" sz="1200" i="1" dirty="0" err="1"/>
              <a:t>Engl</a:t>
            </a:r>
            <a:r>
              <a:rPr lang="en-US" sz="1200" i="1" dirty="0"/>
              <a:t> J Med </a:t>
            </a:r>
            <a:r>
              <a:rPr lang="en-US" sz="1200" dirty="0"/>
              <a:t>2019; 380:1594-1595</a:t>
            </a:r>
          </a:p>
        </p:txBody>
      </p:sp>
      <p:sp>
        <p:nvSpPr>
          <p:cNvPr id="2" name="TextBox 1">
            <a:extLst>
              <a:ext uri="{FF2B5EF4-FFF2-40B4-BE49-F238E27FC236}">
                <a16:creationId xmlns:a16="http://schemas.microsoft.com/office/drawing/2014/main" id="{42B6C95D-6367-F34B-88AD-3EB00D938DD1}"/>
              </a:ext>
            </a:extLst>
          </p:cNvPr>
          <p:cNvSpPr txBox="1"/>
          <p:nvPr/>
        </p:nvSpPr>
        <p:spPr>
          <a:xfrm>
            <a:off x="3784380" y="1474619"/>
            <a:ext cx="7486839" cy="1815882"/>
          </a:xfrm>
          <a:prstGeom prst="rect">
            <a:avLst/>
          </a:prstGeom>
          <a:noFill/>
        </p:spPr>
        <p:txBody>
          <a:bodyPr wrap="square" rtlCol="0">
            <a:spAutoFit/>
          </a:bodyPr>
          <a:lstStyle/>
          <a:p>
            <a:r>
              <a:rPr lang="en-US" sz="2800" dirty="0"/>
              <a:t>‘</a:t>
            </a:r>
            <a:r>
              <a:rPr lang="en-US" sz="2800" i="1" dirty="0"/>
              <a:t>Life is the at the same time more vibrant and more dispiriting, more rich and more challenging, more wonderful and more exhausting, more assured yet more uncertain.’</a:t>
            </a:r>
          </a:p>
        </p:txBody>
      </p:sp>
      <p:sp>
        <p:nvSpPr>
          <p:cNvPr id="6" name="TextBox 5">
            <a:extLst>
              <a:ext uri="{FF2B5EF4-FFF2-40B4-BE49-F238E27FC236}">
                <a16:creationId xmlns:a16="http://schemas.microsoft.com/office/drawing/2014/main" id="{FECF1D70-6C30-044E-8F06-697BD638ECDB}"/>
              </a:ext>
            </a:extLst>
          </p:cNvPr>
          <p:cNvSpPr txBox="1"/>
          <p:nvPr/>
        </p:nvSpPr>
        <p:spPr>
          <a:xfrm>
            <a:off x="3131406" y="318293"/>
            <a:ext cx="5929187" cy="584775"/>
          </a:xfrm>
          <a:prstGeom prst="rect">
            <a:avLst/>
          </a:prstGeom>
          <a:noFill/>
        </p:spPr>
        <p:txBody>
          <a:bodyPr wrap="none" rtlCol="0">
            <a:spAutoFit/>
          </a:bodyPr>
          <a:lstStyle/>
          <a:p>
            <a:r>
              <a:rPr lang="en-US" sz="3200" b="1" dirty="0"/>
              <a:t>The Reality of Cancer (ROC) Curve</a:t>
            </a:r>
          </a:p>
        </p:txBody>
      </p:sp>
    </p:spTree>
    <p:extLst>
      <p:ext uri="{BB962C8B-B14F-4D97-AF65-F5344CB8AC3E}">
        <p14:creationId xmlns:p14="http://schemas.microsoft.com/office/powerpoint/2010/main" val="1736705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224030-26A8-7B45-B127-9FE056FDD6DC}"/>
              </a:ext>
            </a:extLst>
          </p:cNvPr>
          <p:cNvPicPr>
            <a:picLocks noChangeAspect="1"/>
          </p:cNvPicPr>
          <p:nvPr/>
        </p:nvPicPr>
        <p:blipFill>
          <a:blip r:embed="rId3"/>
          <a:stretch>
            <a:fillRect/>
          </a:stretch>
        </p:blipFill>
        <p:spPr>
          <a:xfrm>
            <a:off x="0" y="14832"/>
            <a:ext cx="10088381" cy="6843168"/>
          </a:xfrm>
          <a:prstGeom prst="rect">
            <a:avLst/>
          </a:prstGeom>
        </p:spPr>
      </p:pic>
      <p:sp>
        <p:nvSpPr>
          <p:cNvPr id="9" name="TextBox 8">
            <a:extLst>
              <a:ext uri="{FF2B5EF4-FFF2-40B4-BE49-F238E27FC236}">
                <a16:creationId xmlns:a16="http://schemas.microsoft.com/office/drawing/2014/main" id="{F39E41CF-E6AB-0F4F-9EAB-DB4AEF60DD48}"/>
              </a:ext>
            </a:extLst>
          </p:cNvPr>
          <p:cNvSpPr txBox="1"/>
          <p:nvPr/>
        </p:nvSpPr>
        <p:spPr>
          <a:xfrm>
            <a:off x="10035482" y="344773"/>
            <a:ext cx="1862986" cy="6355586"/>
          </a:xfrm>
          <a:prstGeom prst="rect">
            <a:avLst/>
          </a:prstGeom>
          <a:noFill/>
        </p:spPr>
        <p:txBody>
          <a:bodyPr wrap="square" rtlCol="0">
            <a:spAutoFit/>
          </a:bodyPr>
          <a:lstStyle/>
          <a:p>
            <a:pPr marL="171450" indent="-171450">
              <a:buSzPct val="50000"/>
              <a:buFont typeface="Courier New" panose="02070309020205020404" pitchFamily="49" charset="0"/>
              <a:buChar char="o"/>
            </a:pPr>
            <a:r>
              <a:rPr lang="en-US" sz="1100" dirty="0" err="1">
                <a:latin typeface="Times New Roman" panose="02020603050405020304" pitchFamily="18" charset="0"/>
                <a:cs typeface="Times New Roman" panose="02020603050405020304" pitchFamily="18" charset="0"/>
              </a:rPr>
              <a:t>Bhanvadia</a:t>
            </a:r>
            <a:r>
              <a:rPr lang="en-US" sz="1100"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Curr</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Urol</a:t>
            </a:r>
            <a:r>
              <a:rPr lang="en-US" sz="1100" i="1" dirty="0">
                <a:latin typeface="Times New Roman" panose="02020603050405020304" pitchFamily="18" charset="0"/>
                <a:cs typeface="Times New Roman" panose="02020603050405020304" pitchFamily="18" charset="0"/>
              </a:rPr>
              <a:t> Rep</a:t>
            </a:r>
            <a:r>
              <a:rPr lang="en-US" sz="1100" dirty="0">
                <a:latin typeface="Times New Roman" panose="02020603050405020304" pitchFamily="18" charset="0"/>
                <a:cs typeface="Times New Roman" panose="02020603050405020304" pitchFamily="18" charset="0"/>
              </a:rPr>
              <a:t>. 2018;19(12):111. </a:t>
            </a:r>
          </a:p>
          <a:p>
            <a:pPr marL="171450" indent="-171450">
              <a:buSzPct val="50000"/>
              <a:buFont typeface="Courier New" panose="02070309020205020404" pitchFamily="49" charset="0"/>
              <a:buChar char="o"/>
            </a:pPr>
            <a:r>
              <a:rPr lang="en-US" sz="1100" dirty="0">
                <a:latin typeface="Times New Roman" panose="02020603050405020304" pitchFamily="18" charset="0"/>
                <a:cs typeface="Times New Roman" panose="02020603050405020304" pitchFamily="18" charset="0"/>
              </a:rPr>
              <a:t>Chung J. </a:t>
            </a:r>
            <a:r>
              <a:rPr lang="en-US" sz="1100" i="1" dirty="0">
                <a:latin typeface="Times New Roman" panose="02020603050405020304" pitchFamily="18" charset="0"/>
                <a:cs typeface="Times New Roman" panose="02020603050405020304" pitchFamily="18" charset="0"/>
              </a:rPr>
              <a:t>Support Care Cancer</a:t>
            </a:r>
            <a:r>
              <a:rPr lang="en-US" sz="1100" dirty="0">
                <a:latin typeface="Times New Roman" panose="02020603050405020304" pitchFamily="18" charset="0"/>
                <a:cs typeface="Times New Roman" panose="02020603050405020304" pitchFamily="18" charset="0"/>
              </a:rPr>
              <a:t>. 2019; </a:t>
            </a:r>
            <a:r>
              <a:rPr lang="en-US" sz="1100" dirty="0" err="1">
                <a:latin typeface="Times New Roman" panose="02020603050405020304" pitchFamily="18" charset="0"/>
                <a:cs typeface="Times New Roman" panose="02020603050405020304" pitchFamily="18" charset="0"/>
              </a:rPr>
              <a:t>Epub</a:t>
            </a:r>
            <a:endParaRPr lang="en-US" sz="1100" dirty="0">
              <a:latin typeface="Times New Roman" panose="02020603050405020304" pitchFamily="18" charset="0"/>
              <a:cs typeface="Times New Roman" panose="02020603050405020304" pitchFamily="18" charset="0"/>
            </a:endParaRPr>
          </a:p>
          <a:p>
            <a:pPr marL="171450" indent="-171450">
              <a:buSzPct val="50000"/>
              <a:buFont typeface="Courier New" panose="02070309020205020404" pitchFamily="49" charset="0"/>
              <a:buChar char="o"/>
            </a:pPr>
            <a:r>
              <a:rPr lang="en-US" sz="1100" dirty="0">
                <a:latin typeface="Times New Roman" panose="02020603050405020304" pitchFamily="18" charset="0"/>
                <a:cs typeface="Times New Roman" panose="02020603050405020304" pitchFamily="18" charset="0"/>
              </a:rPr>
              <a:t>Edmondson AJ. </a:t>
            </a:r>
            <a:r>
              <a:rPr lang="en-US" sz="1100" i="1" dirty="0">
                <a:latin typeface="Times New Roman" panose="02020603050405020304" pitchFamily="18" charset="0"/>
                <a:cs typeface="Times New Roman" panose="02020603050405020304" pitchFamily="18" charset="0"/>
              </a:rPr>
              <a:t>J Cancer </a:t>
            </a:r>
            <a:r>
              <a:rPr lang="en-US" sz="1100" i="1" dirty="0" err="1">
                <a:latin typeface="Times New Roman" panose="02020603050405020304" pitchFamily="18" charset="0"/>
                <a:cs typeface="Times New Roman" panose="02020603050405020304" pitchFamily="18" charset="0"/>
              </a:rPr>
              <a:t>Surviv</a:t>
            </a:r>
            <a:r>
              <a:rPr lang="en-US" sz="1100" dirty="0">
                <a:latin typeface="Times New Roman" panose="02020603050405020304" pitchFamily="18" charset="0"/>
                <a:cs typeface="Times New Roman" panose="02020603050405020304" pitchFamily="18" charset="0"/>
              </a:rPr>
              <a:t>. 2017;11(4):453-461. </a:t>
            </a:r>
          </a:p>
          <a:p>
            <a:pPr marL="171450" indent="-171450">
              <a:buSzPct val="50000"/>
              <a:buFont typeface="Courier New" panose="02070309020205020404" pitchFamily="49" charset="0"/>
              <a:buChar char="o"/>
            </a:pPr>
            <a:r>
              <a:rPr lang="en-US" sz="1100" dirty="0" err="1">
                <a:latin typeface="Times New Roman" panose="02020603050405020304" pitchFamily="18" charset="0"/>
                <a:cs typeface="Times New Roman" panose="02020603050405020304" pitchFamily="18" charset="0"/>
              </a:rPr>
              <a:t>Gopalakrishna</a:t>
            </a:r>
            <a:r>
              <a:rPr lang="en-US" sz="1100" dirty="0">
                <a:latin typeface="Times New Roman" panose="02020603050405020304" pitchFamily="18" charset="0"/>
                <a:cs typeface="Times New Roman" panose="02020603050405020304" pitchFamily="18" charset="0"/>
              </a:rPr>
              <a:t> A. </a:t>
            </a:r>
            <a:r>
              <a:rPr lang="en-US" sz="1100" i="1" dirty="0" err="1">
                <a:latin typeface="Times New Roman" panose="02020603050405020304" pitchFamily="18" charset="0"/>
                <a:cs typeface="Times New Roman" panose="02020603050405020304" pitchFamily="18" charset="0"/>
              </a:rPr>
              <a:t>Urol</a:t>
            </a:r>
            <a:r>
              <a:rPr lang="en-US" sz="1100" i="1" dirty="0">
                <a:latin typeface="Times New Roman" panose="02020603050405020304" pitchFamily="18" charset="0"/>
                <a:cs typeface="Times New Roman" panose="02020603050405020304" pitchFamily="18" charset="0"/>
              </a:rPr>
              <a:t> Oncol</a:t>
            </a:r>
            <a:r>
              <a:rPr lang="en-US" sz="1100" dirty="0">
                <a:latin typeface="Times New Roman" panose="02020603050405020304" pitchFamily="18" charset="0"/>
                <a:cs typeface="Times New Roman" panose="02020603050405020304" pitchFamily="18" charset="0"/>
              </a:rPr>
              <a:t>. 2017;35(9):540.e1-540.e6. </a:t>
            </a:r>
          </a:p>
          <a:p>
            <a:pPr marL="171450" indent="-171450">
              <a:buSzPct val="50000"/>
              <a:buFont typeface="Courier New" panose="02070309020205020404" pitchFamily="49" charset="0"/>
              <a:buChar char="o"/>
            </a:pPr>
            <a:r>
              <a:rPr lang="en-US" sz="1100" dirty="0">
                <a:latin typeface="Times New Roman" panose="02020603050405020304" pitchFamily="18" charset="0"/>
                <a:cs typeface="Times New Roman" panose="02020603050405020304" pitchFamily="18" charset="0"/>
              </a:rPr>
              <a:t>Jung A </a:t>
            </a:r>
            <a:r>
              <a:rPr lang="en-US" sz="1100" i="1" dirty="0">
                <a:latin typeface="Times New Roman" panose="02020603050405020304" pitchFamily="18" charset="0"/>
                <a:cs typeface="Times New Roman" panose="02020603050405020304" pitchFamily="18" charset="0"/>
              </a:rPr>
              <a:t>Cancer </a:t>
            </a:r>
            <a:r>
              <a:rPr lang="en-US" sz="1100" i="1" dirty="0" err="1">
                <a:latin typeface="Times New Roman" panose="02020603050405020304" pitchFamily="18" charset="0"/>
                <a:cs typeface="Times New Roman" panose="02020603050405020304" pitchFamily="18" charset="0"/>
              </a:rPr>
              <a:t>Nurs</a:t>
            </a:r>
            <a:r>
              <a:rPr lang="en-US" sz="1100" dirty="0">
                <a:latin typeface="Times New Roman" panose="02020603050405020304" pitchFamily="18" charset="0"/>
                <a:cs typeface="Times New Roman" panose="02020603050405020304" pitchFamily="18" charset="0"/>
              </a:rPr>
              <a:t>. 2019;42(3):E21-E33. </a:t>
            </a:r>
          </a:p>
          <a:p>
            <a:pPr marL="171450" indent="-171450">
              <a:buSzPct val="50000"/>
              <a:buFont typeface="Courier New" panose="02070309020205020404" pitchFamily="49" charset="0"/>
              <a:buChar char="o"/>
            </a:pPr>
            <a:r>
              <a:rPr lang="en-US" sz="1100" dirty="0">
                <a:latin typeface="Times New Roman" panose="02020603050405020304" pitchFamily="18" charset="0"/>
                <a:cs typeface="Times New Roman" panose="02020603050405020304" pitchFamily="18" charset="0"/>
              </a:rPr>
              <a:t>Leal J. </a:t>
            </a:r>
            <a:r>
              <a:rPr lang="en-US" sz="1100" i="1" dirty="0" err="1">
                <a:latin typeface="Times New Roman" panose="02020603050405020304" pitchFamily="18" charset="0"/>
                <a:cs typeface="Times New Roman" panose="02020603050405020304" pitchFamily="18" charset="0"/>
              </a:rPr>
              <a:t>Eur</a:t>
            </a:r>
            <a:r>
              <a:rPr lang="en-US" sz="1100" i="1" dirty="0">
                <a:latin typeface="Times New Roman" panose="02020603050405020304" pitchFamily="18" charset="0"/>
                <a:cs typeface="Times New Roman" panose="02020603050405020304" pitchFamily="18" charset="0"/>
              </a:rPr>
              <a:t> Urol</a:t>
            </a:r>
            <a:r>
              <a:rPr lang="en-US" sz="1100" dirty="0">
                <a:latin typeface="Times New Roman" panose="02020603050405020304" pitchFamily="18" charset="0"/>
                <a:cs typeface="Times New Roman" panose="02020603050405020304" pitchFamily="18" charset="0"/>
              </a:rPr>
              <a:t>. 2016;69(3):438-47. </a:t>
            </a:r>
          </a:p>
          <a:p>
            <a:pPr marL="171450" indent="-171450">
              <a:buSzPct val="50000"/>
              <a:buFont typeface="Courier New" panose="02070309020205020404" pitchFamily="49" charset="0"/>
              <a:buChar char="o"/>
            </a:pPr>
            <a:r>
              <a:rPr lang="en-US" sz="1100" dirty="0" err="1">
                <a:latin typeface="Times New Roman" panose="02020603050405020304" pitchFamily="18" charset="0"/>
                <a:cs typeface="Times New Roman" panose="02020603050405020304" pitchFamily="18" charset="0"/>
              </a:rPr>
              <a:t>Mak</a:t>
            </a:r>
            <a:r>
              <a:rPr lang="en-US" sz="1100" dirty="0">
                <a:latin typeface="Times New Roman" panose="02020603050405020304" pitchFamily="18" charset="0"/>
                <a:cs typeface="Times New Roman" panose="02020603050405020304" pitchFamily="18" charset="0"/>
              </a:rPr>
              <a:t> KS. </a:t>
            </a:r>
            <a:r>
              <a:rPr lang="en-US" sz="1100" i="1" dirty="0" err="1">
                <a:latin typeface="Times New Roman" panose="02020603050405020304" pitchFamily="18" charset="0"/>
                <a:cs typeface="Times New Roman" panose="02020603050405020304" pitchFamily="18" charset="0"/>
              </a:rPr>
              <a:t>Int</a:t>
            </a:r>
            <a:r>
              <a:rPr lang="en-US" sz="1100" i="1" dirty="0">
                <a:latin typeface="Times New Roman" panose="02020603050405020304" pitchFamily="18" charset="0"/>
                <a:cs typeface="Times New Roman" panose="02020603050405020304" pitchFamily="18" charset="0"/>
              </a:rPr>
              <a:t> J </a:t>
            </a:r>
            <a:r>
              <a:rPr lang="en-US" sz="1100" i="1" dirty="0" err="1">
                <a:latin typeface="Times New Roman" panose="02020603050405020304" pitchFamily="18" charset="0"/>
                <a:cs typeface="Times New Roman" panose="02020603050405020304" pitchFamily="18" charset="0"/>
              </a:rPr>
              <a:t>Radiat</a:t>
            </a:r>
            <a:r>
              <a:rPr lang="en-US" sz="1100" i="1" dirty="0">
                <a:latin typeface="Times New Roman" panose="02020603050405020304" pitchFamily="18" charset="0"/>
                <a:cs typeface="Times New Roman" panose="02020603050405020304" pitchFamily="18" charset="0"/>
              </a:rPr>
              <a:t> Oncol </a:t>
            </a:r>
            <a:r>
              <a:rPr lang="en-US" sz="1100" i="1" dirty="0" err="1">
                <a:latin typeface="Times New Roman" panose="02020603050405020304" pitchFamily="18" charset="0"/>
                <a:cs typeface="Times New Roman" panose="02020603050405020304" pitchFamily="18" charset="0"/>
              </a:rPr>
              <a:t>Biol</a:t>
            </a:r>
            <a:r>
              <a:rPr lang="en-US" sz="1100" i="1" dirty="0">
                <a:latin typeface="Times New Roman" panose="02020603050405020304" pitchFamily="18" charset="0"/>
                <a:cs typeface="Times New Roman" panose="02020603050405020304" pitchFamily="18" charset="0"/>
              </a:rPr>
              <a:t> Phys</a:t>
            </a:r>
            <a:r>
              <a:rPr lang="en-US" sz="1100" dirty="0">
                <a:latin typeface="Times New Roman" panose="02020603050405020304" pitchFamily="18" charset="0"/>
                <a:cs typeface="Times New Roman" panose="02020603050405020304" pitchFamily="18" charset="0"/>
              </a:rPr>
              <a:t>. 2016;96(5):1028-1036. </a:t>
            </a:r>
          </a:p>
          <a:p>
            <a:pPr marL="171450" indent="-171450">
              <a:buSzPct val="50000"/>
              <a:buFont typeface="Courier New" panose="02070309020205020404" pitchFamily="49" charset="0"/>
              <a:buChar char="o"/>
            </a:pPr>
            <a:r>
              <a:rPr lang="en-US" sz="1100" dirty="0">
                <a:latin typeface="Times New Roman" panose="02020603050405020304" pitchFamily="18" charset="0"/>
                <a:cs typeface="Times New Roman" panose="02020603050405020304" pitchFamily="18" charset="0"/>
              </a:rPr>
              <a:t>Mohamed NE. </a:t>
            </a:r>
            <a:r>
              <a:rPr lang="en-US" sz="1100" i="1" dirty="0" err="1">
                <a:latin typeface="Times New Roman" panose="02020603050405020304" pitchFamily="18" charset="0"/>
                <a:cs typeface="Times New Roman" panose="02020603050405020304" pitchFamily="18" charset="0"/>
              </a:rPr>
              <a:t>Urol</a:t>
            </a:r>
            <a:r>
              <a:rPr lang="en-US" sz="1100" i="1" dirty="0">
                <a:latin typeface="Times New Roman" panose="02020603050405020304" pitchFamily="18" charset="0"/>
                <a:cs typeface="Times New Roman" panose="02020603050405020304" pitchFamily="18" charset="0"/>
              </a:rPr>
              <a:t> Oncol</a:t>
            </a:r>
            <a:r>
              <a:rPr lang="en-US" sz="1100" dirty="0">
                <a:latin typeface="Times New Roman" panose="02020603050405020304" pitchFamily="18" charset="0"/>
                <a:cs typeface="Times New Roman" panose="02020603050405020304" pitchFamily="18" charset="0"/>
              </a:rPr>
              <a:t>. 2016; 34(12):531.e7-531.e14. </a:t>
            </a:r>
          </a:p>
          <a:p>
            <a:pPr marL="171450" indent="-171450">
              <a:buSzPct val="50000"/>
              <a:buFont typeface="Courier New" panose="02070309020205020404" pitchFamily="49" charset="0"/>
              <a:buChar char="o"/>
            </a:pPr>
            <a:r>
              <a:rPr lang="en-US" sz="1100" dirty="0" err="1">
                <a:latin typeface="Times New Roman" panose="02020603050405020304" pitchFamily="18" charset="0"/>
                <a:cs typeface="Times New Roman" panose="02020603050405020304" pitchFamily="18" charset="0"/>
              </a:rPr>
              <a:t>Mossanen</a:t>
            </a:r>
            <a:r>
              <a:rPr lang="en-US" sz="1100" dirty="0">
                <a:latin typeface="Times New Roman" panose="02020603050405020304" pitchFamily="18" charset="0"/>
                <a:cs typeface="Times New Roman" panose="02020603050405020304" pitchFamily="18" charset="0"/>
              </a:rPr>
              <a:t> M. </a:t>
            </a:r>
            <a:r>
              <a:rPr lang="en-US" sz="1100" i="1" dirty="0" err="1">
                <a:latin typeface="Times New Roman" panose="02020603050405020304" pitchFamily="18" charset="0"/>
                <a:cs typeface="Times New Roman" panose="02020603050405020304" pitchFamily="18" charset="0"/>
              </a:rPr>
              <a:t>Curr</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Opin</a:t>
            </a:r>
            <a:r>
              <a:rPr lang="en-US" sz="1100" i="1" dirty="0">
                <a:latin typeface="Times New Roman" panose="02020603050405020304" pitchFamily="18" charset="0"/>
                <a:cs typeface="Times New Roman" panose="02020603050405020304" pitchFamily="18" charset="0"/>
              </a:rPr>
              <a:t> Urol</a:t>
            </a:r>
            <a:r>
              <a:rPr lang="en-US" sz="1100" dirty="0">
                <a:latin typeface="Times New Roman" panose="02020603050405020304" pitchFamily="18" charset="0"/>
                <a:cs typeface="Times New Roman" panose="02020603050405020304" pitchFamily="18" charset="0"/>
              </a:rPr>
              <a:t>. 2014;24(5):487-91. </a:t>
            </a:r>
          </a:p>
          <a:p>
            <a:pPr marL="171450" indent="-171450">
              <a:buSzPct val="50000"/>
              <a:buFont typeface="Courier New" panose="02070309020205020404" pitchFamily="49" charset="0"/>
              <a:buChar char="o"/>
            </a:pPr>
            <a:r>
              <a:rPr lang="en-US" sz="1100" dirty="0">
                <a:latin typeface="Times New Roman" panose="02020603050405020304" pitchFamily="18" charset="0"/>
                <a:cs typeface="Times New Roman" panose="02020603050405020304" pitchFamily="18" charset="0"/>
              </a:rPr>
              <a:t>Paterson C. </a:t>
            </a:r>
            <a:r>
              <a:rPr lang="en-US" sz="1100" i="1" dirty="0" err="1">
                <a:latin typeface="Times New Roman" panose="02020603050405020304" pitchFamily="18" charset="0"/>
                <a:cs typeface="Times New Roman" panose="02020603050405020304" pitchFamily="18" charset="0"/>
              </a:rPr>
              <a:t>Eur</a:t>
            </a:r>
            <a:r>
              <a:rPr lang="en-US" sz="1100" i="1" dirty="0">
                <a:latin typeface="Times New Roman" panose="02020603050405020304" pitchFamily="18" charset="0"/>
                <a:cs typeface="Times New Roman" panose="02020603050405020304" pitchFamily="18" charset="0"/>
              </a:rPr>
              <a:t> J Oncol </a:t>
            </a:r>
            <a:r>
              <a:rPr lang="en-US" sz="1100" i="1" dirty="0" err="1">
                <a:latin typeface="Times New Roman" panose="02020603050405020304" pitchFamily="18" charset="0"/>
                <a:cs typeface="Times New Roman" panose="02020603050405020304" pitchFamily="18" charset="0"/>
              </a:rPr>
              <a:t>Nurs</a:t>
            </a:r>
            <a:r>
              <a:rPr lang="en-US" sz="1100" dirty="0">
                <a:latin typeface="Times New Roman" panose="02020603050405020304" pitchFamily="18" charset="0"/>
                <a:cs typeface="Times New Roman" panose="02020603050405020304" pitchFamily="18" charset="0"/>
              </a:rPr>
              <a:t>. 2018;35:92-101. </a:t>
            </a:r>
          </a:p>
          <a:p>
            <a:pPr marL="171450" indent="-171450">
              <a:buSzPct val="50000"/>
              <a:buFont typeface="Courier New" panose="02070309020205020404" pitchFamily="49" charset="0"/>
              <a:buChar char="o"/>
            </a:pPr>
            <a:r>
              <a:rPr lang="en-US" sz="1100" dirty="0">
                <a:latin typeface="Times New Roman" panose="02020603050405020304" pitchFamily="18" charset="0"/>
                <a:cs typeface="Times New Roman" panose="02020603050405020304" pitchFamily="18" charset="0"/>
              </a:rPr>
              <a:t>Sievert KD. </a:t>
            </a:r>
            <a:r>
              <a:rPr lang="en-US" sz="1100" i="1" dirty="0">
                <a:latin typeface="Times New Roman" panose="02020603050405020304" pitchFamily="18" charset="0"/>
                <a:cs typeface="Times New Roman" panose="02020603050405020304" pitchFamily="18" charset="0"/>
              </a:rPr>
              <a:t>World J Urol</a:t>
            </a:r>
            <a:r>
              <a:rPr lang="en-US" sz="1100" dirty="0">
                <a:latin typeface="Times New Roman" panose="02020603050405020304" pitchFamily="18" charset="0"/>
                <a:cs typeface="Times New Roman" panose="02020603050405020304" pitchFamily="18" charset="0"/>
              </a:rPr>
              <a:t>. 2009;27(3):295-300. </a:t>
            </a:r>
          </a:p>
          <a:p>
            <a:pPr marL="171450" indent="-171450">
              <a:buSzPct val="50000"/>
              <a:buFont typeface="Courier New" panose="02070309020205020404" pitchFamily="49" charset="0"/>
              <a:buChar char="o"/>
            </a:pPr>
            <a:r>
              <a:rPr lang="en-US" sz="1100" dirty="0">
                <a:latin typeface="Times New Roman" panose="02020603050405020304" pitchFamily="18" charset="0"/>
                <a:cs typeface="Times New Roman" panose="02020603050405020304" pitchFamily="18" charset="0"/>
              </a:rPr>
              <a:t>Smith AB. </a:t>
            </a:r>
            <a:r>
              <a:rPr lang="en-US" sz="1100" i="1" dirty="0">
                <a:latin typeface="Times New Roman" panose="02020603050405020304" pitchFamily="18" charset="0"/>
                <a:cs typeface="Times New Roman" panose="02020603050405020304" pitchFamily="18" charset="0"/>
              </a:rPr>
              <a:t>BJU Int</a:t>
            </a:r>
            <a:r>
              <a:rPr lang="en-US" sz="1100" dirty="0">
                <a:latin typeface="Times New Roman" panose="02020603050405020304" pitchFamily="18" charset="0"/>
                <a:cs typeface="Times New Roman" panose="02020603050405020304" pitchFamily="18" charset="0"/>
              </a:rPr>
              <a:t>. 2018;121(4):549-557. </a:t>
            </a:r>
          </a:p>
          <a:p>
            <a:pPr marL="171450" indent="-171450">
              <a:buSzPct val="50000"/>
              <a:buFont typeface="Courier New" panose="02070309020205020404" pitchFamily="49" charset="0"/>
              <a:buChar char="o"/>
            </a:pPr>
            <a:r>
              <a:rPr lang="en-US" sz="1100" dirty="0" err="1">
                <a:latin typeface="Times New Roman" panose="02020603050405020304" pitchFamily="18" charset="0"/>
                <a:cs typeface="Times New Roman" panose="02020603050405020304" pitchFamily="18" charset="0"/>
              </a:rPr>
              <a:t>Svatek</a:t>
            </a:r>
            <a:r>
              <a:rPr lang="en-US" sz="1100" dirty="0">
                <a:latin typeface="Times New Roman" panose="02020603050405020304" pitchFamily="18" charset="0"/>
                <a:cs typeface="Times New Roman" panose="02020603050405020304" pitchFamily="18" charset="0"/>
              </a:rPr>
              <a:t> RS. </a:t>
            </a:r>
            <a:r>
              <a:rPr lang="en-US" sz="1100" i="1" dirty="0" err="1">
                <a:latin typeface="Times New Roman" panose="02020603050405020304" pitchFamily="18" charset="0"/>
                <a:cs typeface="Times New Roman" panose="02020603050405020304" pitchFamily="18" charset="0"/>
              </a:rPr>
              <a:t>Eur</a:t>
            </a:r>
            <a:r>
              <a:rPr lang="en-US" sz="1100" i="1" dirty="0">
                <a:latin typeface="Times New Roman" panose="02020603050405020304" pitchFamily="18" charset="0"/>
                <a:cs typeface="Times New Roman" panose="02020603050405020304" pitchFamily="18" charset="0"/>
              </a:rPr>
              <a:t> Urol</a:t>
            </a:r>
            <a:r>
              <a:rPr lang="en-US" sz="1100" dirty="0">
                <a:latin typeface="Times New Roman" panose="02020603050405020304" pitchFamily="18" charset="0"/>
                <a:cs typeface="Times New Roman" panose="02020603050405020304" pitchFamily="18" charset="0"/>
              </a:rPr>
              <a:t>. 2014;66(2):253-62. </a:t>
            </a:r>
          </a:p>
          <a:p>
            <a:pPr marL="171450" indent="-171450">
              <a:buSzPct val="50000"/>
              <a:buFont typeface="Courier New" panose="02070309020205020404" pitchFamily="49" charset="0"/>
              <a:buChar char="o"/>
            </a:pPr>
            <a:r>
              <a:rPr lang="en-US" sz="1100" dirty="0" err="1">
                <a:latin typeface="Times New Roman" panose="02020603050405020304" pitchFamily="18" charset="0"/>
                <a:cs typeface="Times New Roman" panose="02020603050405020304" pitchFamily="18" charset="0"/>
              </a:rPr>
              <a:t>Taarnhøj</a:t>
            </a:r>
            <a:r>
              <a:rPr lang="en-US" sz="1100" dirty="0">
                <a:latin typeface="Times New Roman" panose="02020603050405020304" pitchFamily="18" charset="0"/>
                <a:cs typeface="Times New Roman" panose="02020603050405020304" pitchFamily="18" charset="0"/>
              </a:rPr>
              <a:t> GA. </a:t>
            </a:r>
            <a:r>
              <a:rPr lang="en-US" sz="1100" i="1" dirty="0">
                <a:latin typeface="Times New Roman" panose="02020603050405020304" pitchFamily="18" charset="0"/>
                <a:cs typeface="Times New Roman" panose="02020603050405020304" pitchFamily="18" charset="0"/>
              </a:rPr>
              <a:t>Health </a:t>
            </a:r>
            <a:r>
              <a:rPr lang="en-US" sz="1100" i="1" dirty="0" err="1">
                <a:latin typeface="Times New Roman" panose="02020603050405020304" pitchFamily="18" charset="0"/>
                <a:cs typeface="Times New Roman" panose="02020603050405020304" pitchFamily="18" charset="0"/>
              </a:rPr>
              <a:t>Qual</a:t>
            </a:r>
            <a:r>
              <a:rPr lang="en-US" sz="1100" i="1" dirty="0">
                <a:latin typeface="Times New Roman" panose="02020603050405020304" pitchFamily="18" charset="0"/>
                <a:cs typeface="Times New Roman" panose="02020603050405020304" pitchFamily="18" charset="0"/>
              </a:rPr>
              <a:t> Life Outcomes</a:t>
            </a:r>
            <a:r>
              <a:rPr lang="en-US" sz="1100" dirty="0">
                <a:latin typeface="Times New Roman" panose="02020603050405020304" pitchFamily="18" charset="0"/>
                <a:cs typeface="Times New Roman" panose="02020603050405020304" pitchFamily="18" charset="0"/>
              </a:rPr>
              <a:t>. 2019;17(1):20. </a:t>
            </a:r>
          </a:p>
          <a:p>
            <a:pPr marL="171450" indent="-171450">
              <a:buSzPct val="50000"/>
              <a:buFont typeface="Courier New" panose="02070309020205020404" pitchFamily="49" charset="0"/>
              <a:buChar char="o"/>
            </a:pPr>
            <a:r>
              <a:rPr lang="en-US" sz="1100" dirty="0">
                <a:latin typeface="Times New Roman" panose="02020603050405020304" pitchFamily="18" charset="0"/>
                <a:cs typeface="Times New Roman" panose="02020603050405020304" pitchFamily="18" charset="0"/>
              </a:rPr>
              <a:t>Tyson MD. </a:t>
            </a:r>
            <a:r>
              <a:rPr lang="en-US" sz="1100" i="1" dirty="0" err="1">
                <a:latin typeface="Times New Roman" panose="02020603050405020304" pitchFamily="18" charset="0"/>
                <a:cs typeface="Times New Roman" panose="02020603050405020304" pitchFamily="18" charset="0"/>
              </a:rPr>
              <a:t>Urol</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Clin</a:t>
            </a:r>
            <a:r>
              <a:rPr lang="en-US" sz="1100" i="1" dirty="0">
                <a:latin typeface="Times New Roman" panose="02020603050405020304" pitchFamily="18" charset="0"/>
                <a:cs typeface="Times New Roman" panose="02020603050405020304" pitchFamily="18" charset="0"/>
              </a:rPr>
              <a:t> North Am</a:t>
            </a:r>
            <a:r>
              <a:rPr lang="en-US" sz="1100" dirty="0">
                <a:latin typeface="Times New Roman" panose="02020603050405020304" pitchFamily="18" charset="0"/>
                <a:cs typeface="Times New Roman" panose="02020603050405020304" pitchFamily="18" charset="0"/>
              </a:rPr>
              <a:t>. 2018; 45(2):249-256. </a:t>
            </a:r>
          </a:p>
        </p:txBody>
      </p:sp>
      <p:pic>
        <p:nvPicPr>
          <p:cNvPr id="10" name="Picture 9">
            <a:extLst>
              <a:ext uri="{FF2B5EF4-FFF2-40B4-BE49-F238E27FC236}">
                <a16:creationId xmlns:a16="http://schemas.microsoft.com/office/drawing/2014/main" id="{0A190C91-4573-0B4E-8072-AD0AB165736B}"/>
              </a:ext>
            </a:extLst>
          </p:cNvPr>
          <p:cNvPicPr>
            <a:picLocks noChangeAspect="1"/>
          </p:cNvPicPr>
          <p:nvPr/>
        </p:nvPicPr>
        <p:blipFill>
          <a:blip r:embed="rId4"/>
          <a:stretch>
            <a:fillRect/>
          </a:stretch>
        </p:blipFill>
        <p:spPr>
          <a:xfrm>
            <a:off x="0" y="14832"/>
            <a:ext cx="953229" cy="533808"/>
          </a:xfrm>
          <a:prstGeom prst="rect">
            <a:avLst/>
          </a:prstGeom>
        </p:spPr>
      </p:pic>
    </p:spTree>
    <p:extLst>
      <p:ext uri="{BB962C8B-B14F-4D97-AF65-F5344CB8AC3E}">
        <p14:creationId xmlns:p14="http://schemas.microsoft.com/office/powerpoint/2010/main" val="3757025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2F683-CA5E-AF4F-B679-D9EE625AB9D2}"/>
              </a:ext>
            </a:extLst>
          </p:cNvPr>
          <p:cNvSpPr>
            <a:spLocks noGrp="1"/>
          </p:cNvSpPr>
          <p:nvPr>
            <p:ph type="title"/>
          </p:nvPr>
        </p:nvSpPr>
        <p:spPr>
          <a:xfrm>
            <a:off x="7138978" y="4711635"/>
            <a:ext cx="3583767" cy="759965"/>
          </a:xfrm>
        </p:spPr>
        <p:txBody>
          <a:bodyPr rtlCol="0"/>
          <a:lstStyle/>
          <a:p>
            <a:pPr algn="l">
              <a:defRPr/>
            </a:pPr>
            <a:r>
              <a:rPr lang="en-US" sz="3200" b="1" dirty="0">
                <a:latin typeface="Bradley Hand ITC" panose="03070402050302030203" pitchFamily="66" charset="0"/>
              </a:rPr>
              <a:t>Uncharted</a:t>
            </a:r>
          </a:p>
        </p:txBody>
      </p:sp>
      <p:pic>
        <p:nvPicPr>
          <p:cNvPr id="31747" name="Picture 2">
            <a:extLst>
              <a:ext uri="{FF2B5EF4-FFF2-40B4-BE49-F238E27FC236}">
                <a16:creationId xmlns:a16="http://schemas.microsoft.com/office/drawing/2014/main" id="{E77F4B52-1E3E-A54C-A44B-E162AE8434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7599" y="1299378"/>
            <a:ext cx="5733558" cy="420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OC Non Int'l.jpg">
            <a:extLst>
              <a:ext uri="{FF2B5EF4-FFF2-40B4-BE49-F238E27FC236}">
                <a16:creationId xmlns:a16="http://schemas.microsoft.com/office/drawing/2014/main" id="{43A6469A-D115-FC41-8E5E-7DC9A3FC36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0882" y="4748718"/>
            <a:ext cx="931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B9C47C5-658C-D64C-8C20-B34313F20563}"/>
              </a:ext>
            </a:extLst>
          </p:cNvPr>
          <p:cNvSpPr txBox="1"/>
          <p:nvPr/>
        </p:nvSpPr>
        <p:spPr>
          <a:xfrm>
            <a:off x="7111158" y="1760787"/>
            <a:ext cx="3611587" cy="1938992"/>
          </a:xfrm>
          <a:prstGeom prst="rect">
            <a:avLst/>
          </a:prstGeom>
          <a:noFill/>
        </p:spPr>
        <p:txBody>
          <a:bodyPr wrap="square" rtlCol="0">
            <a:spAutoFit/>
          </a:bodyPr>
          <a:lstStyle/>
          <a:p>
            <a:pPr algn="r"/>
            <a:r>
              <a:rPr lang="en-US" sz="4000" dirty="0"/>
              <a:t>Models of Survivorship Care</a:t>
            </a:r>
          </a:p>
        </p:txBody>
      </p:sp>
    </p:spTree>
    <p:extLst>
      <p:ext uri="{BB962C8B-B14F-4D97-AF65-F5344CB8AC3E}">
        <p14:creationId xmlns:p14="http://schemas.microsoft.com/office/powerpoint/2010/main" val="2878573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2737" y="436985"/>
            <a:ext cx="11501737" cy="857250"/>
          </a:xfrm>
          <a:noFill/>
        </p:spPr>
        <p:txBody>
          <a:bodyPr>
            <a:noAutofit/>
          </a:bodyPr>
          <a:lstStyle/>
          <a:p>
            <a:pPr algn="ctr">
              <a:defRPr/>
            </a:pPr>
            <a:r>
              <a:rPr lang="en-US" b="1" dirty="0"/>
              <a:t>Essential Components of Survivorship Care</a:t>
            </a:r>
          </a:p>
        </p:txBody>
      </p:sp>
      <p:sp>
        <p:nvSpPr>
          <p:cNvPr id="2" name="Content Placeholder 1"/>
          <p:cNvSpPr>
            <a:spLocks noGrp="1"/>
          </p:cNvSpPr>
          <p:nvPr>
            <p:ph idx="1"/>
          </p:nvPr>
        </p:nvSpPr>
        <p:spPr>
          <a:xfrm>
            <a:off x="-1" y="1747520"/>
            <a:ext cx="11494235" cy="4226560"/>
          </a:xfrm>
        </p:spPr>
        <p:txBody>
          <a:bodyPr>
            <a:normAutofit/>
          </a:bodyPr>
          <a:lstStyle/>
          <a:p>
            <a:pPr lvl="2">
              <a:buSzPct val="50000"/>
              <a:buFont typeface="Courier New" panose="02070309020205020404" pitchFamily="49" charset="0"/>
              <a:buChar char="o"/>
              <a:defRPr/>
            </a:pPr>
            <a:r>
              <a:rPr lang="en-US" sz="3000" dirty="0"/>
              <a:t> 	Prevention of recurrent and new cancers and other late effects</a:t>
            </a:r>
          </a:p>
          <a:p>
            <a:pPr lvl="2">
              <a:buSzPct val="50000"/>
              <a:buFont typeface="Courier New" panose="02070309020205020404" pitchFamily="49" charset="0"/>
              <a:buChar char="o"/>
              <a:defRPr/>
            </a:pPr>
            <a:r>
              <a:rPr lang="en-US" sz="3000" dirty="0"/>
              <a:t> 	Surveillance for cancer spread, recurrence or new cancers and 	assessment and mitigation of physical  and psychosocial late effects</a:t>
            </a:r>
          </a:p>
          <a:p>
            <a:pPr lvl="2">
              <a:buSzPct val="50000"/>
              <a:buFont typeface="Courier New" panose="02070309020205020404" pitchFamily="49" charset="0"/>
              <a:buChar char="o"/>
              <a:defRPr/>
            </a:pPr>
            <a:r>
              <a:rPr lang="en-US" sz="3000" dirty="0"/>
              <a:t> 	Health Promotion</a:t>
            </a:r>
          </a:p>
          <a:p>
            <a:pPr lvl="2">
              <a:buSzPct val="50000"/>
              <a:buFont typeface="Courier New" panose="02070309020205020404" pitchFamily="49" charset="0"/>
              <a:buChar char="o"/>
              <a:defRPr/>
            </a:pPr>
            <a:r>
              <a:rPr lang="en-US" sz="3000" dirty="0"/>
              <a:t> 	Coordination between specialists and primary care providers to ensure 	that the survivors health needs are met</a:t>
            </a:r>
          </a:p>
          <a:p>
            <a:pPr lvl="1" eaLnBrk="1" hangingPunct="1">
              <a:defRPr/>
            </a:pPr>
            <a:endParaRPr lang="en-US" dirty="0">
              <a:solidFill>
                <a:schemeClr val="tx1"/>
              </a:solidFill>
            </a:endParaRPr>
          </a:p>
        </p:txBody>
      </p:sp>
      <p:pic>
        <p:nvPicPr>
          <p:cNvPr id="35844" name="Picture 23" descr="iom_los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81989" y="4337731"/>
            <a:ext cx="1757112" cy="2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244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83892"/>
            <a:ext cx="8229600" cy="498598"/>
          </a:xfrm>
        </p:spPr>
        <p:txBody>
          <a:bodyPr>
            <a:normAutofit fontScale="90000"/>
          </a:bodyPr>
          <a:lstStyle/>
          <a:p>
            <a:r>
              <a:rPr lang="en-US" b="1" dirty="0"/>
              <a:t>Adult Follow-up Care Models</a:t>
            </a:r>
          </a:p>
        </p:txBody>
      </p:sp>
      <p:sp>
        <p:nvSpPr>
          <p:cNvPr id="3" name="Content Placeholder 2"/>
          <p:cNvSpPr>
            <a:spLocks noGrp="1"/>
          </p:cNvSpPr>
          <p:nvPr>
            <p:ph idx="1"/>
          </p:nvPr>
        </p:nvSpPr>
        <p:spPr>
          <a:xfrm>
            <a:off x="838200" y="1216025"/>
            <a:ext cx="10515600" cy="4351338"/>
          </a:xfrm>
        </p:spPr>
        <p:txBody>
          <a:bodyPr/>
          <a:lstStyle/>
          <a:p>
            <a:pPr>
              <a:lnSpc>
                <a:spcPct val="150000"/>
              </a:lnSpc>
              <a:buSzPct val="50000"/>
              <a:buFont typeface="Courier New" panose="02070309020205020404" pitchFamily="49" charset="0"/>
              <a:buChar char="o"/>
            </a:pPr>
            <a:r>
              <a:rPr lang="en-US" sz="3200" dirty="0"/>
              <a:t>Multidisciplinary</a:t>
            </a:r>
          </a:p>
          <a:p>
            <a:pPr>
              <a:lnSpc>
                <a:spcPct val="150000"/>
              </a:lnSpc>
              <a:buSzPct val="50000"/>
              <a:buFont typeface="Courier New" panose="02070309020205020404" pitchFamily="49" charset="0"/>
              <a:buChar char="o"/>
            </a:pPr>
            <a:r>
              <a:rPr lang="en-US" sz="3200" dirty="0"/>
              <a:t>Disease specific</a:t>
            </a:r>
          </a:p>
          <a:p>
            <a:pPr>
              <a:lnSpc>
                <a:spcPct val="150000"/>
              </a:lnSpc>
              <a:buSzPct val="50000"/>
              <a:buFont typeface="Courier New" panose="02070309020205020404" pitchFamily="49" charset="0"/>
              <a:buChar char="o"/>
            </a:pPr>
            <a:r>
              <a:rPr lang="en-US" sz="3200" dirty="0"/>
              <a:t>Consultative service</a:t>
            </a:r>
          </a:p>
          <a:p>
            <a:pPr>
              <a:lnSpc>
                <a:spcPct val="150000"/>
              </a:lnSpc>
              <a:buSzPct val="50000"/>
              <a:buFont typeface="Courier New" panose="02070309020205020404" pitchFamily="49" charset="0"/>
              <a:buChar char="o"/>
            </a:pPr>
            <a:r>
              <a:rPr lang="en-US" sz="3200" dirty="0"/>
              <a:t>Integrated care model</a:t>
            </a:r>
          </a:p>
          <a:p>
            <a:pPr>
              <a:lnSpc>
                <a:spcPct val="150000"/>
              </a:lnSpc>
              <a:buSzPct val="50000"/>
              <a:buFont typeface="Courier New" panose="02070309020205020404" pitchFamily="49" charset="0"/>
              <a:buChar char="o"/>
            </a:pPr>
            <a:r>
              <a:rPr lang="en-US" sz="3200" dirty="0"/>
              <a:t>Risk-stratified and shared care</a:t>
            </a:r>
            <a:endParaRPr lang="en-US" dirty="0"/>
          </a:p>
        </p:txBody>
      </p:sp>
      <p:sp>
        <p:nvSpPr>
          <p:cNvPr id="4" name="TextBox 3"/>
          <p:cNvSpPr txBox="1"/>
          <p:nvPr/>
        </p:nvSpPr>
        <p:spPr>
          <a:xfrm>
            <a:off x="5113586" y="5800898"/>
            <a:ext cx="6629400" cy="307777"/>
          </a:xfrm>
          <a:prstGeom prst="rect">
            <a:avLst/>
          </a:prstGeom>
          <a:noFill/>
        </p:spPr>
        <p:txBody>
          <a:bodyPr wrap="square" rtlCol="0">
            <a:spAutoFit/>
          </a:bodyPr>
          <a:lstStyle/>
          <a:p>
            <a:pPr algn="r"/>
            <a:r>
              <a:rPr lang="en-US" sz="1400" dirty="0"/>
              <a:t>Jacobs &amp; Shulman (2017) </a:t>
            </a:r>
            <a:r>
              <a:rPr lang="en-US" sz="1400" i="1" dirty="0"/>
              <a:t>Lancet </a:t>
            </a:r>
            <a:r>
              <a:rPr lang="en-US" sz="1400" i="1" dirty="0" err="1"/>
              <a:t>Oncol</a:t>
            </a:r>
            <a:r>
              <a:rPr lang="en-US" sz="1400" dirty="0"/>
              <a:t>; 18: e19-29.</a:t>
            </a:r>
          </a:p>
        </p:txBody>
      </p:sp>
    </p:spTree>
    <p:extLst>
      <p:ext uri="{BB962C8B-B14F-4D97-AF65-F5344CB8AC3E}">
        <p14:creationId xmlns:p14="http://schemas.microsoft.com/office/powerpoint/2010/main" val="53948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4"/>
          <p:cNvSpPr txBox="1">
            <a:spLocks noChangeArrowheads="1"/>
          </p:cNvSpPr>
          <p:nvPr/>
        </p:nvSpPr>
        <p:spPr bwMode="auto">
          <a:xfrm>
            <a:off x="510739" y="5791201"/>
            <a:ext cx="4911871" cy="26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a:spcBef>
                <a:spcPct val="20000"/>
              </a:spcBef>
              <a:buChar char="•"/>
              <a:defRPr sz="3200">
                <a:solidFill>
                  <a:srgbClr val="333333"/>
                </a:solidFill>
                <a:latin typeface="Arial" charset="0"/>
                <a:ea typeface="ＭＳ Ｐゴシック" charset="-128"/>
              </a:defRPr>
            </a:lvl1pPr>
            <a:lvl2pPr marL="742950" indent="-285750">
              <a:spcBef>
                <a:spcPct val="20000"/>
              </a:spcBef>
              <a:buChar char="–"/>
              <a:defRPr sz="2800">
                <a:solidFill>
                  <a:srgbClr val="333333"/>
                </a:solidFill>
                <a:latin typeface="Arial" charset="0"/>
                <a:ea typeface="ＭＳ Ｐゴシック" charset="-128"/>
              </a:defRPr>
            </a:lvl2pPr>
            <a:lvl3pPr marL="1143000" indent="-228600">
              <a:spcBef>
                <a:spcPct val="20000"/>
              </a:spcBef>
              <a:buChar char="•"/>
              <a:defRPr sz="2400">
                <a:solidFill>
                  <a:srgbClr val="333333"/>
                </a:solidFill>
                <a:latin typeface="Arial" charset="0"/>
                <a:ea typeface="ＭＳ Ｐゴシック" charset="-128"/>
              </a:defRPr>
            </a:lvl3pPr>
            <a:lvl4pPr marL="1600200" indent="-228600">
              <a:spcBef>
                <a:spcPct val="20000"/>
              </a:spcBef>
              <a:buChar char="–"/>
              <a:defRPr sz="2000">
                <a:solidFill>
                  <a:srgbClr val="333333"/>
                </a:solidFill>
                <a:latin typeface="Arial" charset="0"/>
                <a:ea typeface="ＭＳ Ｐゴシック" charset="-128"/>
              </a:defRPr>
            </a:lvl4pPr>
            <a:lvl5pPr marL="2057400" indent="-228600">
              <a:spcBef>
                <a:spcPct val="20000"/>
              </a:spcBef>
              <a:buChar char="»"/>
              <a:defRPr sz="2000">
                <a:solidFill>
                  <a:srgbClr val="333333"/>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charset="-128"/>
              </a:defRPr>
            </a:lvl9pPr>
          </a:lstStyle>
          <a:p>
            <a:pPr algn="ctr">
              <a:spcBef>
                <a:spcPct val="0"/>
              </a:spcBef>
              <a:buFontTx/>
              <a:buNone/>
            </a:pPr>
            <a:r>
              <a:rPr lang="en-US" altLang="en-US" sz="1100" dirty="0">
                <a:solidFill>
                  <a:schemeClr val="tx1"/>
                </a:solidFill>
              </a:rPr>
              <a:t>McCabe MS, et al. (2013) </a:t>
            </a:r>
            <a:r>
              <a:rPr lang="en-US" altLang="en-US" sz="1100" i="1" dirty="0" err="1">
                <a:solidFill>
                  <a:schemeClr val="tx1"/>
                </a:solidFill>
              </a:rPr>
              <a:t>Semin</a:t>
            </a:r>
            <a:r>
              <a:rPr lang="en-US" altLang="en-US" sz="1100" i="1" dirty="0">
                <a:solidFill>
                  <a:schemeClr val="tx1"/>
                </a:solidFill>
              </a:rPr>
              <a:t> Oncol., </a:t>
            </a:r>
            <a:r>
              <a:rPr lang="en-US" altLang="en-US" sz="1100" dirty="0">
                <a:solidFill>
                  <a:schemeClr val="tx1"/>
                </a:solidFill>
              </a:rPr>
              <a:t>40:804-12</a:t>
            </a:r>
          </a:p>
        </p:txBody>
      </p:sp>
      <p:pic>
        <p:nvPicPr>
          <p:cNvPr id="29699" name="Picture 4" descr="https://d1niluoi1dd30v.cloudfront.net/00937754/S0093775413X00077/S0093775413001498/gr1.jpg?Expires=1425669347&amp;Key-Pair-Id=APKAICLNFGBCWWYGVIZQ&amp;Signature=iNXQpFCtFNwr0PkkdSxdTj3RB1cHRqSR%7E9An9UPGnpl8ovZ47nLUrCMblodiD12D2WbeKW5t7PeJdlcYKnLIAQ%7E%7Epvo-6njVBPM5SEFvfX0Df05ROH9mYepfw248j-%7ECksr6tpOBBkbcdpAjgsPtGVfK%7EZhxLWOjuxsbWgCqeqI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40" y="102841"/>
            <a:ext cx="4911871" cy="559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178" y="166389"/>
            <a:ext cx="5490149" cy="534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9701" name="TextBox 1"/>
          <p:cNvSpPr txBox="1">
            <a:spLocks noChangeArrowheads="1"/>
          </p:cNvSpPr>
          <p:nvPr/>
        </p:nvSpPr>
        <p:spPr bwMode="auto">
          <a:xfrm>
            <a:off x="6480178" y="5560219"/>
            <a:ext cx="53906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333333"/>
                </a:solidFill>
                <a:latin typeface="Arial" charset="0"/>
                <a:ea typeface="ＭＳ Ｐゴシック" charset="-128"/>
              </a:defRPr>
            </a:lvl1pPr>
            <a:lvl2pPr marL="742950" indent="-285750">
              <a:spcBef>
                <a:spcPct val="20000"/>
              </a:spcBef>
              <a:buChar char="–"/>
              <a:defRPr sz="2800">
                <a:solidFill>
                  <a:srgbClr val="333333"/>
                </a:solidFill>
                <a:latin typeface="Arial" charset="0"/>
                <a:ea typeface="ＭＳ Ｐゴシック" charset="-128"/>
              </a:defRPr>
            </a:lvl2pPr>
            <a:lvl3pPr marL="1143000" indent="-228600">
              <a:spcBef>
                <a:spcPct val="20000"/>
              </a:spcBef>
              <a:buChar char="•"/>
              <a:defRPr sz="2400">
                <a:solidFill>
                  <a:srgbClr val="333333"/>
                </a:solidFill>
                <a:latin typeface="Arial" charset="0"/>
                <a:ea typeface="ＭＳ Ｐゴシック" charset="-128"/>
              </a:defRPr>
            </a:lvl3pPr>
            <a:lvl4pPr marL="1600200" indent="-228600">
              <a:spcBef>
                <a:spcPct val="20000"/>
              </a:spcBef>
              <a:buChar char="–"/>
              <a:defRPr sz="2000">
                <a:solidFill>
                  <a:srgbClr val="333333"/>
                </a:solidFill>
                <a:latin typeface="Arial" charset="0"/>
                <a:ea typeface="ＭＳ Ｐゴシック" charset="-128"/>
              </a:defRPr>
            </a:lvl4pPr>
            <a:lvl5pPr marL="2057400" indent="-228600">
              <a:spcBef>
                <a:spcPct val="20000"/>
              </a:spcBef>
              <a:buChar char="»"/>
              <a:defRPr sz="2000">
                <a:solidFill>
                  <a:srgbClr val="333333"/>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charset="-128"/>
              </a:defRPr>
            </a:lvl9pPr>
          </a:lstStyle>
          <a:p>
            <a:pPr>
              <a:spcBef>
                <a:spcPct val="0"/>
              </a:spcBef>
              <a:buFontTx/>
              <a:buNone/>
            </a:pPr>
            <a:r>
              <a:rPr lang="en-US" altLang="en-US" sz="1100" dirty="0">
                <a:solidFill>
                  <a:schemeClr val="tx1"/>
                </a:solidFill>
              </a:rPr>
              <a:t>Nekhlyudov L, O’Malley D., Hudson SV. (2017). </a:t>
            </a:r>
            <a:r>
              <a:rPr lang="en-US" altLang="en-US" sz="1100" i="1" dirty="0">
                <a:solidFill>
                  <a:schemeClr val="tx1"/>
                </a:solidFill>
              </a:rPr>
              <a:t>Lancet Oncology</a:t>
            </a:r>
            <a:r>
              <a:rPr lang="en-US" altLang="en-US" sz="1100" dirty="0">
                <a:solidFill>
                  <a:schemeClr val="tx1"/>
                </a:solidFill>
              </a:rPr>
              <a:t>, 18: e30-e38</a:t>
            </a:r>
          </a:p>
        </p:txBody>
      </p:sp>
    </p:spTree>
    <p:extLst>
      <p:ext uri="{BB962C8B-B14F-4D97-AF65-F5344CB8AC3E}">
        <p14:creationId xmlns:p14="http://schemas.microsoft.com/office/powerpoint/2010/main" val="261383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38" y="3962399"/>
            <a:ext cx="9798118" cy="22045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3622725" y="3505200"/>
            <a:ext cx="4060727" cy="400110"/>
          </a:xfrm>
          <a:prstGeom prst="rect">
            <a:avLst/>
          </a:prstGeom>
          <a:noFill/>
        </p:spPr>
        <p:txBody>
          <a:bodyPr wrap="none" rtlCol="0">
            <a:spAutoFit/>
          </a:bodyPr>
          <a:lstStyle/>
          <a:p>
            <a:r>
              <a:rPr lang="en-US" sz="2000" dirty="0"/>
              <a:t>Risk Stratified Shared Care Model</a:t>
            </a:r>
          </a:p>
        </p:txBody>
      </p:sp>
      <p:sp>
        <p:nvSpPr>
          <p:cNvPr id="3" name="TextBox 2"/>
          <p:cNvSpPr txBox="1"/>
          <p:nvPr/>
        </p:nvSpPr>
        <p:spPr>
          <a:xfrm>
            <a:off x="5082723" y="6162790"/>
            <a:ext cx="6629400" cy="307777"/>
          </a:xfrm>
          <a:prstGeom prst="rect">
            <a:avLst/>
          </a:prstGeom>
          <a:noFill/>
        </p:spPr>
        <p:txBody>
          <a:bodyPr wrap="square" rtlCol="0">
            <a:spAutoFit/>
          </a:bodyPr>
          <a:lstStyle/>
          <a:p>
            <a:pPr algn="r"/>
            <a:r>
              <a:rPr lang="en-US" sz="1400" dirty="0"/>
              <a:t>Jacobs &amp; Shulman (2017) </a:t>
            </a:r>
            <a:r>
              <a:rPr lang="en-US" sz="1400" i="1" dirty="0"/>
              <a:t>Lancet </a:t>
            </a:r>
            <a:r>
              <a:rPr lang="en-US" sz="1400" i="1" dirty="0" err="1"/>
              <a:t>Oncol</a:t>
            </a:r>
            <a:r>
              <a:rPr lang="en-US" sz="1400" dirty="0"/>
              <a:t>; 18: e19-29.</a:t>
            </a:r>
          </a:p>
        </p:txBody>
      </p:sp>
      <p:sp>
        <p:nvSpPr>
          <p:cNvPr id="10" name="TextBox 9"/>
          <p:cNvSpPr txBox="1"/>
          <p:nvPr/>
        </p:nvSpPr>
        <p:spPr>
          <a:xfrm>
            <a:off x="2283274" y="669993"/>
            <a:ext cx="8120428" cy="461665"/>
          </a:xfrm>
          <a:prstGeom prst="rect">
            <a:avLst/>
          </a:prstGeom>
          <a:noFill/>
        </p:spPr>
        <p:txBody>
          <a:bodyPr wrap="none" rtlCol="0">
            <a:spAutoFit/>
          </a:bodyPr>
          <a:lstStyle/>
          <a:p>
            <a:r>
              <a:rPr lang="en-US" sz="2400" b="1" dirty="0"/>
              <a:t>Risk Stratified Model National Cancer Survivorship Initiative</a:t>
            </a:r>
          </a:p>
        </p:txBody>
      </p:sp>
      <p:pic>
        <p:nvPicPr>
          <p:cNvPr id="4" name="Picture 3" descr="jacobs.followup.lancetoncology.2017.pdf - Adobe Acrobat Pro"/>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4536" y="1333127"/>
            <a:ext cx="9712020" cy="1981575"/>
          </a:xfrm>
          <a:prstGeom prst="rect">
            <a:avLst/>
          </a:prstGeom>
        </p:spPr>
      </p:pic>
    </p:spTree>
    <p:extLst>
      <p:ext uri="{BB962C8B-B14F-4D97-AF65-F5344CB8AC3E}">
        <p14:creationId xmlns:p14="http://schemas.microsoft.com/office/powerpoint/2010/main" val="3855614404"/>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2403"/>
            <a:ext cx="9144000" cy="620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883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7335-AFC5-D94B-A2B4-8D42990D7FB6}"/>
              </a:ext>
            </a:extLst>
          </p:cNvPr>
          <p:cNvSpPr>
            <a:spLocks noGrp="1"/>
          </p:cNvSpPr>
          <p:nvPr>
            <p:ph type="title"/>
          </p:nvPr>
        </p:nvSpPr>
        <p:spPr>
          <a:xfrm>
            <a:off x="1991360" y="547354"/>
            <a:ext cx="8229600" cy="498598"/>
          </a:xfrm>
        </p:spPr>
        <p:txBody>
          <a:bodyPr>
            <a:normAutofit fontScale="90000"/>
          </a:bodyPr>
          <a:lstStyle/>
          <a:p>
            <a:r>
              <a:rPr lang="en-US" dirty="0"/>
              <a:t>Lessons from Other Countries</a:t>
            </a:r>
          </a:p>
        </p:txBody>
      </p:sp>
      <p:sp>
        <p:nvSpPr>
          <p:cNvPr id="3" name="Content Placeholder 2">
            <a:extLst>
              <a:ext uri="{FF2B5EF4-FFF2-40B4-BE49-F238E27FC236}">
                <a16:creationId xmlns:a16="http://schemas.microsoft.com/office/drawing/2014/main" id="{F2DF4849-26DE-264F-94C4-5325E63E11E4}"/>
              </a:ext>
            </a:extLst>
          </p:cNvPr>
          <p:cNvSpPr>
            <a:spLocks noGrp="1"/>
          </p:cNvSpPr>
          <p:nvPr>
            <p:ph idx="1"/>
          </p:nvPr>
        </p:nvSpPr>
        <p:spPr>
          <a:xfrm>
            <a:off x="284480" y="1341120"/>
            <a:ext cx="11643360" cy="4835843"/>
          </a:xfrm>
        </p:spPr>
        <p:txBody>
          <a:bodyPr>
            <a:normAutofit fontScale="92500" lnSpcReduction="20000"/>
          </a:bodyPr>
          <a:lstStyle/>
          <a:p>
            <a:pPr>
              <a:buSzPct val="50000"/>
              <a:buFont typeface="Courier New" panose="02070309020205020404" pitchFamily="49" charset="0"/>
              <a:buChar char="o"/>
            </a:pPr>
            <a:r>
              <a:rPr lang="en-US" sz="3200" dirty="0"/>
              <a:t>England and Northern Ireland(National Cancer Survivorship Initiative or NCSI) </a:t>
            </a:r>
          </a:p>
          <a:p>
            <a:pPr marL="640080" lvl="1" indent="-457200">
              <a:buSzPct val="50000"/>
              <a:buFont typeface="Courier New" panose="02070309020205020404" pitchFamily="49" charset="0"/>
              <a:buChar char="o"/>
            </a:pPr>
            <a:r>
              <a:rPr lang="en-US" sz="2800" dirty="0"/>
              <a:t>Triage to one of three pathways based on risk of recurrence, subsequent cancers and late effects; severity of ongoing treatment sequalae; functional ability; psychosocial issues; health literacy and ability to self-manage:</a:t>
            </a:r>
          </a:p>
          <a:p>
            <a:pPr marL="822960" lvl="2" indent="-457200">
              <a:buSzPct val="50000"/>
              <a:buFont typeface="Courier New" panose="02070309020205020404" pitchFamily="49" charset="0"/>
              <a:buChar char="o"/>
            </a:pPr>
            <a:r>
              <a:rPr lang="en-US" sz="2400" dirty="0"/>
              <a:t>Supported self-management</a:t>
            </a:r>
          </a:p>
          <a:p>
            <a:pPr marL="822960" lvl="2" indent="-457200">
              <a:buSzPct val="50000"/>
              <a:buFont typeface="Courier New" panose="02070309020205020404" pitchFamily="49" charset="0"/>
              <a:buChar char="o"/>
            </a:pPr>
            <a:r>
              <a:rPr lang="en-US" sz="2400" dirty="0"/>
              <a:t>Shared care with self-management on provider (either PCP or Oncologist)</a:t>
            </a:r>
          </a:p>
          <a:p>
            <a:pPr marL="822960" lvl="2" indent="-457200">
              <a:buSzPct val="50000"/>
              <a:buFont typeface="Courier New" panose="02070309020205020404" pitchFamily="49" charset="0"/>
              <a:buChar char="o"/>
            </a:pPr>
            <a:r>
              <a:rPr lang="en-US" sz="2400" dirty="0"/>
              <a:t>Complex care management</a:t>
            </a:r>
          </a:p>
          <a:p>
            <a:pPr marL="640080" lvl="1" indent="-457200">
              <a:buSzPct val="50000"/>
              <a:buFont typeface="Courier New" panose="02070309020205020404" pitchFamily="49" charset="0"/>
              <a:buChar char="o"/>
            </a:pPr>
            <a:r>
              <a:rPr lang="en-US" sz="2800" dirty="0"/>
              <a:t>14 sites in England for CRC, breast and prostate cancers</a:t>
            </a:r>
          </a:p>
          <a:p>
            <a:pPr marL="822960" lvl="2" indent="-457200">
              <a:buSzPct val="50000"/>
              <a:buFont typeface="Courier New" panose="02070309020205020404" pitchFamily="49" charset="0"/>
              <a:buChar char="o"/>
            </a:pPr>
            <a:r>
              <a:rPr lang="en-US" sz="2400" dirty="0"/>
              <a:t>50% CRC, 80% Breast and 50% prostate patients treated with curative intent </a:t>
            </a:r>
            <a:r>
              <a:rPr lang="en-US" sz="2400" dirty="0">
                <a:sym typeface="Wingdings" pitchFamily="2" charset="2"/>
              </a:rPr>
              <a:t> supported self-management</a:t>
            </a:r>
          </a:p>
          <a:p>
            <a:pPr marL="822960" lvl="2" indent="-457200">
              <a:buSzPct val="50000"/>
              <a:buFont typeface="Courier New" panose="02070309020205020404" pitchFamily="49" charset="0"/>
              <a:buChar char="o"/>
            </a:pPr>
            <a:r>
              <a:rPr lang="en-US" sz="2400" dirty="0">
                <a:sym typeface="Wingdings" pitchFamily="2" charset="2"/>
              </a:rPr>
              <a:t>Projected savings of ￡90m/5 years with 58% breast patients supported self-management</a:t>
            </a:r>
          </a:p>
          <a:p>
            <a:pPr marL="365760" lvl="2" indent="0">
              <a:buNone/>
            </a:pPr>
            <a:endParaRPr lang="en-US" sz="1400" dirty="0"/>
          </a:p>
          <a:p>
            <a:pPr marL="365760" lvl="2" indent="0">
              <a:buNone/>
            </a:pPr>
            <a:endParaRPr lang="en-US" dirty="0"/>
          </a:p>
          <a:p>
            <a:pPr marL="365760" lvl="2" indent="0">
              <a:buNone/>
            </a:pPr>
            <a:r>
              <a:rPr lang="en-US" sz="1400" dirty="0"/>
              <a:t>https://</a:t>
            </a:r>
            <a:r>
              <a:rPr lang="en-US" sz="1400" dirty="0" err="1"/>
              <a:t>www.macmillan.org.uk</a:t>
            </a:r>
            <a:r>
              <a:rPr lang="en-US" sz="1400" dirty="0"/>
              <a:t>/_images/sustainable-cancer-service-redesign_tcm9-298128.pdf</a:t>
            </a:r>
          </a:p>
        </p:txBody>
      </p:sp>
    </p:spTree>
    <p:extLst>
      <p:ext uri="{BB962C8B-B14F-4D97-AF65-F5344CB8AC3E}">
        <p14:creationId xmlns:p14="http://schemas.microsoft.com/office/powerpoint/2010/main" val="2116420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9280EF-2C5C-4845-9747-C651B74C5155}"/>
              </a:ext>
            </a:extLst>
          </p:cNvPr>
          <p:cNvPicPr>
            <a:picLocks noChangeAspect="1"/>
          </p:cNvPicPr>
          <p:nvPr/>
        </p:nvPicPr>
        <p:blipFill rotWithShape="1">
          <a:blip r:embed="rId2">
            <a:extLst>
              <a:ext uri="{28A0092B-C50C-407E-A947-70E740481C1C}">
                <a14:useLocalDpi xmlns:a14="http://schemas.microsoft.com/office/drawing/2010/main" val="0"/>
              </a:ext>
            </a:extLst>
          </a:blip>
          <a:srcRect l="5000" t="15777" r="79167" b="52852"/>
          <a:stretch/>
        </p:blipFill>
        <p:spPr>
          <a:xfrm>
            <a:off x="385408" y="394437"/>
            <a:ext cx="2468571" cy="2858346"/>
          </a:xfrm>
          <a:prstGeom prst="rect">
            <a:avLst/>
          </a:prstGeom>
        </p:spPr>
      </p:pic>
      <p:pic>
        <p:nvPicPr>
          <p:cNvPr id="7" name="Picture 6">
            <a:extLst>
              <a:ext uri="{FF2B5EF4-FFF2-40B4-BE49-F238E27FC236}">
                <a16:creationId xmlns:a16="http://schemas.microsoft.com/office/drawing/2014/main" id="{DAF908E1-00F0-AB4A-B3CB-3D1B434494C2}"/>
              </a:ext>
            </a:extLst>
          </p:cNvPr>
          <p:cNvPicPr>
            <a:picLocks noChangeAspect="1"/>
          </p:cNvPicPr>
          <p:nvPr/>
        </p:nvPicPr>
        <p:blipFill rotWithShape="1">
          <a:blip r:embed="rId2">
            <a:extLst>
              <a:ext uri="{28A0092B-C50C-407E-A947-70E740481C1C}">
                <a14:useLocalDpi xmlns:a14="http://schemas.microsoft.com/office/drawing/2010/main" val="0"/>
              </a:ext>
            </a:extLst>
          </a:blip>
          <a:srcRect l="65000" t="22906" r="5000" b="40018"/>
          <a:stretch/>
        </p:blipFill>
        <p:spPr>
          <a:xfrm>
            <a:off x="5814648" y="1072476"/>
            <a:ext cx="5995918" cy="4330386"/>
          </a:xfrm>
          <a:prstGeom prst="rect">
            <a:avLst/>
          </a:prstGeom>
        </p:spPr>
      </p:pic>
      <p:sp>
        <p:nvSpPr>
          <p:cNvPr id="2" name="Title 1">
            <a:extLst>
              <a:ext uri="{FF2B5EF4-FFF2-40B4-BE49-F238E27FC236}">
                <a16:creationId xmlns:a16="http://schemas.microsoft.com/office/drawing/2014/main" id="{96030B6C-AD12-194E-B04F-09E6FD96B478}"/>
              </a:ext>
            </a:extLst>
          </p:cNvPr>
          <p:cNvSpPr>
            <a:spLocks noGrp="1"/>
          </p:cNvSpPr>
          <p:nvPr>
            <p:ph type="title"/>
          </p:nvPr>
        </p:nvSpPr>
        <p:spPr>
          <a:xfrm>
            <a:off x="2952725" y="439449"/>
            <a:ext cx="7437120" cy="498598"/>
          </a:xfrm>
        </p:spPr>
        <p:txBody>
          <a:bodyPr>
            <a:normAutofit fontScale="90000"/>
          </a:bodyPr>
          <a:lstStyle/>
          <a:p>
            <a:pPr algn="ctr"/>
            <a:r>
              <a:rPr lang="en-US" dirty="0"/>
              <a:t>Sustainable Cancer Redesign</a:t>
            </a:r>
          </a:p>
        </p:txBody>
      </p:sp>
      <p:pic>
        <p:nvPicPr>
          <p:cNvPr id="5" name="Content Placeholder 4">
            <a:extLst>
              <a:ext uri="{FF2B5EF4-FFF2-40B4-BE49-F238E27FC236}">
                <a16:creationId xmlns:a16="http://schemas.microsoft.com/office/drawing/2014/main" id="{4AC3C8C8-171F-864B-BB67-57921133324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742" t="43774" r="65742" b="15818"/>
          <a:stretch/>
        </p:blipFill>
        <p:spPr>
          <a:xfrm>
            <a:off x="234436" y="3318687"/>
            <a:ext cx="4139010" cy="3311206"/>
          </a:xfrm>
        </p:spPr>
      </p:pic>
      <p:sp>
        <p:nvSpPr>
          <p:cNvPr id="11" name="Rectangle 10">
            <a:extLst>
              <a:ext uri="{FF2B5EF4-FFF2-40B4-BE49-F238E27FC236}">
                <a16:creationId xmlns:a16="http://schemas.microsoft.com/office/drawing/2014/main" id="{B1A9D387-1503-874B-AE2C-8D306A615F3D}"/>
              </a:ext>
            </a:extLst>
          </p:cNvPr>
          <p:cNvSpPr/>
          <p:nvPr/>
        </p:nvSpPr>
        <p:spPr>
          <a:xfrm>
            <a:off x="4662685" y="5891229"/>
            <a:ext cx="7055744" cy="738664"/>
          </a:xfrm>
          <a:prstGeom prst="rect">
            <a:avLst/>
          </a:prstGeom>
        </p:spPr>
        <p:txBody>
          <a:bodyPr wrap="square">
            <a:spAutoFit/>
          </a:bodyPr>
          <a:lstStyle/>
          <a:p>
            <a:pPr algn="r"/>
            <a:r>
              <a:rPr lang="en-US" sz="1050" dirty="0">
                <a:hlinkClick r:id="rId4"/>
              </a:rPr>
              <a:t>https://www.macmillan.org.uk/_images/sustainable-cancer-service-redesign_tcm9-298128.pdf</a:t>
            </a:r>
            <a:endParaRPr lang="en-US" sz="1050" dirty="0"/>
          </a:p>
          <a:p>
            <a:pPr algn="r"/>
            <a:r>
              <a:rPr lang="en-US" sz="1050" dirty="0">
                <a:hlinkClick r:id="" action="ppaction://noaction"/>
              </a:rPr>
              <a:t>https://www.england.nhs.uk/improvement-hub/wp-content/uploads/sites/44/2017/11/Stratified-Pathways-of-Care.pdf</a:t>
            </a:r>
          </a:p>
          <a:p>
            <a:pPr algn="r"/>
            <a:r>
              <a:rPr lang="en-US" sz="1050" dirty="0">
                <a:hlinkClick r:id="" action="ppaction://noaction"/>
              </a:rPr>
              <a:t>https://www.nice.org.uk/savingsandproductivityandlocalpracticeresource?id=2632</a:t>
            </a:r>
            <a:endParaRPr lang="en-US" sz="1050" dirty="0"/>
          </a:p>
          <a:p>
            <a:pPr algn="r"/>
            <a:endParaRPr lang="en-US" sz="1050" dirty="0"/>
          </a:p>
        </p:txBody>
      </p:sp>
    </p:spTree>
    <p:extLst>
      <p:ext uri="{BB962C8B-B14F-4D97-AF65-F5344CB8AC3E}">
        <p14:creationId xmlns:p14="http://schemas.microsoft.com/office/powerpoint/2010/main" val="2528066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424F-3DBB-1B4C-80BA-B75A775742F7}"/>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466A401E-4E37-6740-AA70-5B4F4F4F0490}"/>
              </a:ext>
            </a:extLst>
          </p:cNvPr>
          <p:cNvSpPr>
            <a:spLocks noGrp="1"/>
          </p:cNvSpPr>
          <p:nvPr>
            <p:ph idx="1"/>
          </p:nvPr>
        </p:nvSpPr>
        <p:spPr/>
        <p:txBody>
          <a:bodyPr/>
          <a:lstStyle/>
          <a:p>
            <a:r>
              <a:rPr lang="en-US" sz="3200" dirty="0"/>
              <a:t>Examine cancer statistics</a:t>
            </a:r>
          </a:p>
          <a:p>
            <a:r>
              <a:rPr lang="en-US" sz="3200" dirty="0"/>
              <a:t>Define cancer survivor and survivorship care</a:t>
            </a:r>
          </a:p>
          <a:p>
            <a:r>
              <a:rPr lang="en-US" sz="3200" dirty="0"/>
              <a:t>Appraise survivorship issues bladder cancer survivors face</a:t>
            </a:r>
          </a:p>
          <a:p>
            <a:r>
              <a:rPr lang="en-US" sz="3200" dirty="0"/>
              <a:t>Reframe follow-up care for bladder cancer survivors</a:t>
            </a:r>
          </a:p>
          <a:p>
            <a:r>
              <a:rPr lang="en-US" sz="3200" dirty="0"/>
              <a:t>Describe needed survivorship research</a:t>
            </a:r>
          </a:p>
          <a:p>
            <a:endParaRPr lang="en-US" dirty="0"/>
          </a:p>
        </p:txBody>
      </p:sp>
    </p:spTree>
    <p:extLst>
      <p:ext uri="{BB962C8B-B14F-4D97-AF65-F5344CB8AC3E}">
        <p14:creationId xmlns:p14="http://schemas.microsoft.com/office/powerpoint/2010/main" val="3385581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9E9B4B-C632-604F-8134-441DB7150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581"/>
          <a:stretch/>
        </p:blipFill>
        <p:spPr>
          <a:xfrm>
            <a:off x="417792" y="1550489"/>
            <a:ext cx="5484244" cy="4861143"/>
          </a:xfrm>
          <a:prstGeom prst="rect">
            <a:avLst/>
          </a:prstGeom>
        </p:spPr>
      </p:pic>
      <p:pic>
        <p:nvPicPr>
          <p:cNvPr id="8" name="Picture 7">
            <a:extLst>
              <a:ext uri="{FF2B5EF4-FFF2-40B4-BE49-F238E27FC236}">
                <a16:creationId xmlns:a16="http://schemas.microsoft.com/office/drawing/2014/main" id="{37269CB4-7197-8444-834C-5F65764076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94334" y="523937"/>
            <a:ext cx="5703026" cy="5703029"/>
          </a:xfrm>
          <a:prstGeom prst="rect">
            <a:avLst/>
          </a:prstGeom>
        </p:spPr>
      </p:pic>
      <p:sp>
        <p:nvSpPr>
          <p:cNvPr id="3" name="Rectangle 2">
            <a:extLst>
              <a:ext uri="{FF2B5EF4-FFF2-40B4-BE49-F238E27FC236}">
                <a16:creationId xmlns:a16="http://schemas.microsoft.com/office/drawing/2014/main" id="{75B52E0B-E8D7-3745-AC32-1B1C90D6AF75}"/>
              </a:ext>
            </a:extLst>
          </p:cNvPr>
          <p:cNvSpPr/>
          <p:nvPr/>
        </p:nvSpPr>
        <p:spPr>
          <a:xfrm>
            <a:off x="7351684" y="6042300"/>
            <a:ext cx="2397516" cy="369332"/>
          </a:xfrm>
          <a:prstGeom prst="rect">
            <a:avLst/>
          </a:prstGeom>
        </p:spPr>
        <p:txBody>
          <a:bodyPr wrap="none">
            <a:spAutoFit/>
          </a:bodyPr>
          <a:lstStyle/>
          <a:p>
            <a:r>
              <a:rPr lang="en-US" dirty="0"/>
              <a:t>https://</a:t>
            </a:r>
            <a:r>
              <a:rPr lang="en-US" dirty="0" err="1"/>
              <a:t>www.cosa.org.au</a:t>
            </a:r>
            <a:endParaRPr lang="en-US" dirty="0"/>
          </a:p>
        </p:txBody>
      </p:sp>
      <p:pic>
        <p:nvPicPr>
          <p:cNvPr id="7" name="Picture 6">
            <a:extLst>
              <a:ext uri="{FF2B5EF4-FFF2-40B4-BE49-F238E27FC236}">
                <a16:creationId xmlns:a16="http://schemas.microsoft.com/office/drawing/2014/main" id="{007B0877-2387-7341-8658-83BD44124B80}"/>
              </a:ext>
            </a:extLst>
          </p:cNvPr>
          <p:cNvPicPr>
            <a:picLocks noChangeAspect="1"/>
          </p:cNvPicPr>
          <p:nvPr/>
        </p:nvPicPr>
        <p:blipFill rotWithShape="1">
          <a:blip r:embed="rId5"/>
          <a:srcRect l="11986" t="11930" r="73383" b="75205"/>
          <a:stretch/>
        </p:blipFill>
        <p:spPr>
          <a:xfrm>
            <a:off x="545432" y="523937"/>
            <a:ext cx="1716505" cy="882317"/>
          </a:xfrm>
          <a:prstGeom prst="rect">
            <a:avLst/>
          </a:prstGeom>
        </p:spPr>
      </p:pic>
    </p:spTree>
    <p:extLst>
      <p:ext uri="{BB962C8B-B14F-4D97-AF65-F5344CB8AC3E}">
        <p14:creationId xmlns:p14="http://schemas.microsoft.com/office/powerpoint/2010/main" val="2147358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66890-D239-CA4B-8E77-19B7403F4FAE}"/>
              </a:ext>
            </a:extLst>
          </p:cNvPr>
          <p:cNvSpPr>
            <a:spLocks noGrp="1"/>
          </p:cNvSpPr>
          <p:nvPr>
            <p:ph type="title"/>
          </p:nvPr>
        </p:nvSpPr>
        <p:spPr>
          <a:xfrm>
            <a:off x="1712092" y="395003"/>
            <a:ext cx="8915400" cy="443198"/>
          </a:xfrm>
        </p:spPr>
        <p:txBody>
          <a:bodyPr>
            <a:normAutofit fontScale="90000"/>
          </a:bodyPr>
          <a:lstStyle/>
          <a:p>
            <a:pPr algn="ctr"/>
            <a:r>
              <a:rPr lang="en-US" sz="3200" b="1" dirty="0"/>
              <a:t>Principles of Personalized Follow-up Care Pathways</a:t>
            </a:r>
          </a:p>
        </p:txBody>
      </p:sp>
      <p:sp>
        <p:nvSpPr>
          <p:cNvPr id="3" name="Content Placeholder 2">
            <a:extLst>
              <a:ext uri="{FF2B5EF4-FFF2-40B4-BE49-F238E27FC236}">
                <a16:creationId xmlns:a16="http://schemas.microsoft.com/office/drawing/2014/main" id="{6FA6CF9F-8097-0740-A9F2-CEA32CA3600E}"/>
              </a:ext>
            </a:extLst>
          </p:cNvPr>
          <p:cNvSpPr>
            <a:spLocks noGrp="1"/>
          </p:cNvSpPr>
          <p:nvPr>
            <p:ph idx="1"/>
          </p:nvPr>
        </p:nvSpPr>
        <p:spPr>
          <a:xfrm>
            <a:off x="513346" y="838201"/>
            <a:ext cx="11312893" cy="5826759"/>
          </a:xfrm>
        </p:spPr>
        <p:txBody>
          <a:bodyPr>
            <a:normAutofit/>
          </a:bodyPr>
          <a:lstStyle/>
          <a:p>
            <a:pPr>
              <a:buSzPct val="50000"/>
              <a:buFont typeface="Courier New" panose="02070309020205020404" pitchFamily="49" charset="0"/>
              <a:buChar char="o"/>
            </a:pPr>
            <a:r>
              <a:rPr lang="en-US" sz="2400" dirty="0"/>
              <a:t>Triage into care pathways is influenced by more than risk of recurrence, subsequent cancers or late effects. </a:t>
            </a:r>
          </a:p>
          <a:p>
            <a:pPr>
              <a:buSzPct val="50000"/>
              <a:buFont typeface="Courier New" panose="02070309020205020404" pitchFamily="49" charset="0"/>
              <a:buChar char="o"/>
            </a:pPr>
            <a:r>
              <a:rPr lang="en-US" sz="2400" dirty="0"/>
              <a:t>Patient-identified issues should guide the delivery of care.</a:t>
            </a:r>
          </a:p>
          <a:p>
            <a:pPr>
              <a:buSzPct val="50000"/>
              <a:buFont typeface="Courier New" panose="02070309020205020404" pitchFamily="49" charset="0"/>
              <a:buChar char="o"/>
            </a:pPr>
            <a:r>
              <a:rPr lang="en-US" sz="2400" dirty="0"/>
              <a:t>Remote monitoring should be used to imbed a survivor in a surveillance system to monitor them for the exacerbation of ongoing cancer-related symptoms or functional limitations, and for early recurrence, new cancer, or late effects detection.</a:t>
            </a:r>
          </a:p>
          <a:p>
            <a:pPr>
              <a:buSzPct val="50000"/>
              <a:buFont typeface="Courier New" panose="02070309020205020404" pitchFamily="49" charset="0"/>
              <a:buChar char="o"/>
            </a:pPr>
            <a:r>
              <a:rPr lang="en-US" sz="2400" dirty="0"/>
              <a:t>Shifting patients to supported self-management and reducing face-to-face clinic visits is critical for improving clinic utilization and cost outcomes.</a:t>
            </a:r>
          </a:p>
          <a:p>
            <a:pPr>
              <a:buSzPct val="50000"/>
              <a:buFont typeface="Courier New" panose="02070309020205020404" pitchFamily="49" charset="0"/>
              <a:buChar char="o"/>
            </a:pPr>
            <a:r>
              <a:rPr lang="en-US" sz="2400" dirty="0"/>
              <a:t>Coordination and information exchange among oncology, primary care, specialists and patients is essential.</a:t>
            </a:r>
          </a:p>
          <a:p>
            <a:pPr>
              <a:buSzPct val="50000"/>
              <a:buFont typeface="Courier New" panose="02070309020205020404" pitchFamily="49" charset="0"/>
              <a:buChar char="o"/>
            </a:pPr>
            <a:r>
              <a:rPr lang="en-US" sz="2400" dirty="0"/>
              <a:t>Engaging all stakeholders, securing their buy-in, and using change management and continuous improvement principles are critical for successful follow-up care transformation.</a:t>
            </a:r>
          </a:p>
        </p:txBody>
      </p:sp>
    </p:spTree>
    <p:extLst>
      <p:ext uri="{BB962C8B-B14F-4D97-AF65-F5344CB8AC3E}">
        <p14:creationId xmlns:p14="http://schemas.microsoft.com/office/powerpoint/2010/main" val="806071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E43A0-AF37-4B96-A2A4-433C251467D4}"/>
              </a:ext>
            </a:extLst>
          </p:cNvPr>
          <p:cNvPicPr>
            <a:picLocks noChangeAspect="1"/>
          </p:cNvPicPr>
          <p:nvPr/>
        </p:nvPicPr>
        <p:blipFill>
          <a:blip r:embed="rId3"/>
          <a:stretch>
            <a:fillRect/>
          </a:stretch>
        </p:blipFill>
        <p:spPr>
          <a:xfrm>
            <a:off x="6165876" y="1159072"/>
            <a:ext cx="5550031" cy="5235878"/>
          </a:xfrm>
          <a:prstGeom prst="rect">
            <a:avLst/>
          </a:prstGeom>
        </p:spPr>
      </p:pic>
      <p:pic>
        <p:nvPicPr>
          <p:cNvPr id="3" name="Picture 2">
            <a:extLst>
              <a:ext uri="{FF2B5EF4-FFF2-40B4-BE49-F238E27FC236}">
                <a16:creationId xmlns:a16="http://schemas.microsoft.com/office/drawing/2014/main" id="{B91CD8D4-EF00-435B-8BB4-987BDF6D8B91}"/>
              </a:ext>
            </a:extLst>
          </p:cNvPr>
          <p:cNvPicPr>
            <a:picLocks noChangeAspect="1"/>
          </p:cNvPicPr>
          <p:nvPr/>
        </p:nvPicPr>
        <p:blipFill>
          <a:blip r:embed="rId4"/>
          <a:stretch>
            <a:fillRect/>
          </a:stretch>
        </p:blipFill>
        <p:spPr>
          <a:xfrm>
            <a:off x="491924" y="1110632"/>
            <a:ext cx="5481302" cy="5171040"/>
          </a:xfrm>
          <a:prstGeom prst="rect">
            <a:avLst/>
          </a:prstGeom>
        </p:spPr>
      </p:pic>
      <p:sp>
        <p:nvSpPr>
          <p:cNvPr id="4" name="Rectangle 3">
            <a:extLst>
              <a:ext uri="{FF2B5EF4-FFF2-40B4-BE49-F238E27FC236}">
                <a16:creationId xmlns:a16="http://schemas.microsoft.com/office/drawing/2014/main" id="{0AE69CD2-4322-4989-9285-F1CC02EE59C6}"/>
              </a:ext>
            </a:extLst>
          </p:cNvPr>
          <p:cNvSpPr/>
          <p:nvPr/>
        </p:nvSpPr>
        <p:spPr>
          <a:xfrm>
            <a:off x="9416983" y="6394950"/>
            <a:ext cx="2682466" cy="276999"/>
          </a:xfrm>
          <a:prstGeom prst="rect">
            <a:avLst/>
          </a:prstGeom>
        </p:spPr>
        <p:txBody>
          <a:bodyPr wrap="none">
            <a:spAutoFit/>
          </a:bodyPr>
          <a:lstStyle/>
          <a:p>
            <a:r>
              <a:rPr lang="en-US" sz="1200" dirty="0"/>
              <a:t>https://costprojections.cancer.gov/</a:t>
            </a:r>
          </a:p>
        </p:txBody>
      </p:sp>
      <p:sp>
        <p:nvSpPr>
          <p:cNvPr id="6" name="Title 1">
            <a:extLst>
              <a:ext uri="{FF2B5EF4-FFF2-40B4-BE49-F238E27FC236}">
                <a16:creationId xmlns:a16="http://schemas.microsoft.com/office/drawing/2014/main" id="{5D102570-AC58-4211-9F50-D223C37043AD}"/>
              </a:ext>
            </a:extLst>
          </p:cNvPr>
          <p:cNvSpPr txBox="1">
            <a:spLocks/>
          </p:cNvSpPr>
          <p:nvPr/>
        </p:nvSpPr>
        <p:spPr>
          <a:xfrm>
            <a:off x="0" y="400522"/>
            <a:ext cx="12192000" cy="490956"/>
          </a:xfrm>
          <a:prstGeom prst="rect">
            <a:avLst/>
          </a:prstGeom>
        </p:spPr>
        <p:txBody>
          <a:bodyPr/>
          <a:lstStyle>
            <a:lvl1pPr algn="l" defTabSz="457200" rtl="0" eaLnBrk="1" latinLnBrk="0" hangingPunct="1">
              <a:lnSpc>
                <a:spcPct val="90000"/>
              </a:lnSpc>
              <a:spcBef>
                <a:spcPct val="0"/>
              </a:spcBef>
              <a:buNone/>
              <a:defRPr sz="3600" kern="1200">
                <a:solidFill>
                  <a:srgbClr val="57A2D5"/>
                </a:solidFill>
                <a:latin typeface="+mj-lt"/>
                <a:ea typeface="+mj-ea"/>
                <a:cs typeface="+mj-cs"/>
              </a:defRPr>
            </a:lvl1pPr>
          </a:lstStyle>
          <a:p>
            <a:pPr algn="ctr"/>
            <a:r>
              <a:rPr lang="en-US" sz="3200" dirty="0">
                <a:solidFill>
                  <a:schemeClr val="tx1"/>
                </a:solidFill>
                <a:latin typeface="Calibri" panose="020F0502020204030204" pitchFamily="34" charset="0"/>
                <a:cs typeface="Calibri" panose="020F0502020204030204" pitchFamily="34" charset="0"/>
              </a:rPr>
              <a:t>Continuing Care for Cancer Survivors</a:t>
            </a:r>
          </a:p>
        </p:txBody>
      </p:sp>
    </p:spTree>
    <p:extLst>
      <p:ext uri="{BB962C8B-B14F-4D97-AF65-F5344CB8AC3E}">
        <p14:creationId xmlns:p14="http://schemas.microsoft.com/office/powerpoint/2010/main" val="2810588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95600" y="415925"/>
            <a:ext cx="6451600" cy="5791200"/>
          </a:xfrm>
        </p:spPr>
      </p:pic>
      <p:sp>
        <p:nvSpPr>
          <p:cNvPr id="55300" name="TextBox 7"/>
          <p:cNvSpPr txBox="1">
            <a:spLocks noChangeArrowheads="1"/>
          </p:cNvSpPr>
          <p:nvPr/>
        </p:nvSpPr>
        <p:spPr bwMode="auto">
          <a:xfrm>
            <a:off x="1524000" y="1"/>
            <a:ext cx="9144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33"/>
                </a:solidFill>
                <a:latin typeface="Arial" charset="0"/>
                <a:ea typeface="ＭＳ Ｐゴシック" charset="-128"/>
              </a:defRPr>
            </a:lvl1pPr>
            <a:lvl2pPr marL="742950" indent="-285750">
              <a:spcBef>
                <a:spcPct val="20000"/>
              </a:spcBef>
              <a:buChar char="–"/>
              <a:defRPr sz="2800">
                <a:solidFill>
                  <a:srgbClr val="333333"/>
                </a:solidFill>
                <a:latin typeface="Arial" charset="0"/>
                <a:ea typeface="ＭＳ Ｐゴシック" charset="-128"/>
              </a:defRPr>
            </a:lvl2pPr>
            <a:lvl3pPr marL="1143000" indent="-228600">
              <a:spcBef>
                <a:spcPct val="20000"/>
              </a:spcBef>
              <a:buChar char="•"/>
              <a:defRPr sz="2400">
                <a:solidFill>
                  <a:srgbClr val="333333"/>
                </a:solidFill>
                <a:latin typeface="Arial" charset="0"/>
                <a:ea typeface="ＭＳ Ｐゴシック" charset="-128"/>
              </a:defRPr>
            </a:lvl3pPr>
            <a:lvl4pPr marL="1600200" indent="-228600">
              <a:spcBef>
                <a:spcPct val="20000"/>
              </a:spcBef>
              <a:buChar char="–"/>
              <a:defRPr sz="2000">
                <a:solidFill>
                  <a:srgbClr val="333333"/>
                </a:solidFill>
                <a:latin typeface="Arial" charset="0"/>
                <a:ea typeface="ＭＳ Ｐゴシック" charset="-128"/>
              </a:defRPr>
            </a:lvl4pPr>
            <a:lvl5pPr marL="2057400" indent="-228600">
              <a:spcBef>
                <a:spcPct val="20000"/>
              </a:spcBef>
              <a:buChar char="»"/>
              <a:defRPr sz="2000">
                <a:solidFill>
                  <a:srgbClr val="333333"/>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charset="-128"/>
              </a:defRPr>
            </a:lvl9pPr>
          </a:lstStyle>
          <a:p>
            <a:pPr algn="ctr">
              <a:spcBef>
                <a:spcPct val="0"/>
              </a:spcBef>
              <a:buFontTx/>
              <a:buNone/>
            </a:pPr>
            <a:r>
              <a:rPr lang="en-US" altLang="en-US" sz="2100" b="1">
                <a:solidFill>
                  <a:schemeClr val="tx1"/>
                </a:solidFill>
              </a:rPr>
              <a:t>Estimates Of National Expenditures For Cancer Care, By Site</a:t>
            </a:r>
          </a:p>
        </p:txBody>
      </p:sp>
      <p:sp>
        <p:nvSpPr>
          <p:cNvPr id="55301" name="TextBox 1"/>
          <p:cNvSpPr txBox="1">
            <a:spLocks noChangeArrowheads="1"/>
          </p:cNvSpPr>
          <p:nvPr/>
        </p:nvSpPr>
        <p:spPr bwMode="auto">
          <a:xfrm>
            <a:off x="5105400" y="4572001"/>
            <a:ext cx="2438400" cy="46166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rgbClr val="333333"/>
                </a:solidFill>
                <a:latin typeface="Arial" charset="0"/>
                <a:ea typeface="ＭＳ Ｐゴシック" charset="-128"/>
              </a:defRPr>
            </a:lvl1pPr>
            <a:lvl2pPr marL="742950" indent="-285750">
              <a:spcBef>
                <a:spcPct val="20000"/>
              </a:spcBef>
              <a:buChar char="–"/>
              <a:defRPr sz="2800">
                <a:solidFill>
                  <a:srgbClr val="333333"/>
                </a:solidFill>
                <a:latin typeface="Arial" charset="0"/>
                <a:ea typeface="ＭＳ Ｐゴシック" charset="-128"/>
              </a:defRPr>
            </a:lvl2pPr>
            <a:lvl3pPr marL="1143000" indent="-228600">
              <a:spcBef>
                <a:spcPct val="20000"/>
              </a:spcBef>
              <a:buChar char="•"/>
              <a:defRPr sz="2400">
                <a:solidFill>
                  <a:srgbClr val="333333"/>
                </a:solidFill>
                <a:latin typeface="Arial" charset="0"/>
                <a:ea typeface="ＭＳ Ｐゴシック" charset="-128"/>
              </a:defRPr>
            </a:lvl3pPr>
            <a:lvl4pPr marL="1600200" indent="-228600">
              <a:spcBef>
                <a:spcPct val="20000"/>
              </a:spcBef>
              <a:buChar char="–"/>
              <a:defRPr sz="2000">
                <a:solidFill>
                  <a:srgbClr val="333333"/>
                </a:solidFill>
                <a:latin typeface="Arial" charset="0"/>
                <a:ea typeface="ＭＳ Ｐゴシック" charset="-128"/>
              </a:defRPr>
            </a:lvl4pPr>
            <a:lvl5pPr marL="2057400" indent="-228600">
              <a:spcBef>
                <a:spcPct val="20000"/>
              </a:spcBef>
              <a:buChar char="»"/>
              <a:defRPr sz="2000">
                <a:solidFill>
                  <a:srgbClr val="333333"/>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charset="-128"/>
              </a:defRPr>
            </a:lvl9pPr>
          </a:lstStyle>
          <a:p>
            <a:pPr>
              <a:spcBef>
                <a:spcPct val="0"/>
              </a:spcBef>
              <a:buFontTx/>
              <a:buNone/>
            </a:pPr>
            <a:endParaRPr lang="en-US" altLang="en-US" sz="2400">
              <a:solidFill>
                <a:schemeClr val="tx1"/>
              </a:solidFill>
            </a:endParaRPr>
          </a:p>
        </p:txBody>
      </p:sp>
      <p:sp>
        <p:nvSpPr>
          <p:cNvPr id="6" name="TextBox 1">
            <a:extLst>
              <a:ext uri="{FF2B5EF4-FFF2-40B4-BE49-F238E27FC236}">
                <a16:creationId xmlns:a16="http://schemas.microsoft.com/office/drawing/2014/main" id="{540529E6-F665-DB44-B54C-26E124B34BDC}"/>
              </a:ext>
            </a:extLst>
          </p:cNvPr>
          <p:cNvSpPr txBox="1">
            <a:spLocks noChangeArrowheads="1"/>
          </p:cNvSpPr>
          <p:nvPr/>
        </p:nvSpPr>
        <p:spPr bwMode="auto">
          <a:xfrm>
            <a:off x="4221480" y="2641600"/>
            <a:ext cx="883920" cy="37813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333333"/>
                </a:solidFill>
                <a:latin typeface="Arial" charset="0"/>
                <a:ea typeface="ＭＳ Ｐゴシック" charset="-128"/>
              </a:defRPr>
            </a:lvl1pPr>
            <a:lvl2pPr marL="742950" indent="-285750">
              <a:spcBef>
                <a:spcPct val="20000"/>
              </a:spcBef>
              <a:buChar char="–"/>
              <a:defRPr sz="2800">
                <a:solidFill>
                  <a:srgbClr val="333333"/>
                </a:solidFill>
                <a:latin typeface="Arial" charset="0"/>
                <a:ea typeface="ＭＳ Ｐゴシック" charset="-128"/>
              </a:defRPr>
            </a:lvl2pPr>
            <a:lvl3pPr marL="1143000" indent="-228600">
              <a:spcBef>
                <a:spcPct val="20000"/>
              </a:spcBef>
              <a:buChar char="•"/>
              <a:defRPr sz="2400">
                <a:solidFill>
                  <a:srgbClr val="333333"/>
                </a:solidFill>
                <a:latin typeface="Arial" charset="0"/>
                <a:ea typeface="ＭＳ Ｐゴシック" charset="-128"/>
              </a:defRPr>
            </a:lvl3pPr>
            <a:lvl4pPr marL="1600200" indent="-228600">
              <a:spcBef>
                <a:spcPct val="20000"/>
              </a:spcBef>
              <a:buChar char="–"/>
              <a:defRPr sz="2000">
                <a:solidFill>
                  <a:srgbClr val="333333"/>
                </a:solidFill>
                <a:latin typeface="Arial" charset="0"/>
                <a:ea typeface="ＭＳ Ｐゴシック" charset="-128"/>
              </a:defRPr>
            </a:lvl4pPr>
            <a:lvl5pPr marL="2057400" indent="-228600">
              <a:spcBef>
                <a:spcPct val="20000"/>
              </a:spcBef>
              <a:buChar char="»"/>
              <a:defRPr sz="2000">
                <a:solidFill>
                  <a:srgbClr val="333333"/>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charset="-128"/>
              </a:defRPr>
            </a:lvl9pPr>
          </a:lstStyle>
          <a:p>
            <a:pPr>
              <a:spcBef>
                <a:spcPct val="0"/>
              </a:spcBef>
              <a:buFontTx/>
              <a:buNone/>
            </a:pPr>
            <a:endParaRPr lang="en-US" altLang="en-US" sz="2400">
              <a:solidFill>
                <a:schemeClr val="tx1"/>
              </a:solidFill>
            </a:endParaRPr>
          </a:p>
        </p:txBody>
      </p:sp>
    </p:spTree>
    <p:extLst>
      <p:ext uri="{BB962C8B-B14F-4D97-AF65-F5344CB8AC3E}">
        <p14:creationId xmlns:p14="http://schemas.microsoft.com/office/powerpoint/2010/main" val="116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968067" y="6047609"/>
            <a:ext cx="5223933" cy="338554"/>
          </a:xfrm>
          <a:prstGeom prst="rect">
            <a:avLst/>
          </a:prstGeom>
          <a:noFill/>
          <a:ln w="9525">
            <a:noFill/>
            <a:miter lim="800000"/>
            <a:headEnd/>
            <a:tailEnd/>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Raavi" panose="020B0502040204020203" pitchFamily="34" charset="0"/>
                <a:ea typeface="Tahoma" pitchFamily="34" charset="0"/>
                <a:cs typeface="Raavi" panose="020B0502040204020203" pitchFamily="34" charset="0"/>
              </a:rPr>
              <a:t>Courtesy of Steve Power and Phillip Maxwell</a:t>
            </a:r>
          </a:p>
        </p:txBody>
      </p:sp>
      <p:sp>
        <p:nvSpPr>
          <p:cNvPr id="6" name="Title 5"/>
          <p:cNvSpPr>
            <a:spLocks noGrp="1"/>
          </p:cNvSpPr>
          <p:nvPr>
            <p:ph type="title"/>
          </p:nvPr>
        </p:nvSpPr>
        <p:spPr>
          <a:xfrm>
            <a:off x="817652" y="241462"/>
            <a:ext cx="10515600" cy="663570"/>
          </a:xfrm>
        </p:spPr>
        <p:txBody>
          <a:bodyPr anchor="ctr">
            <a:normAutofit fontScale="90000"/>
          </a:bodyPr>
          <a:lstStyle/>
          <a:p>
            <a:pPr algn="ctr"/>
            <a:r>
              <a:rPr lang="en-US" dirty="0"/>
              <a:t>Cancer Survivors at Duke</a:t>
            </a:r>
          </a:p>
        </p:txBody>
      </p:sp>
      <p:sp>
        <p:nvSpPr>
          <p:cNvPr id="3" name="TextBox 2"/>
          <p:cNvSpPr txBox="1"/>
          <p:nvPr/>
        </p:nvSpPr>
        <p:spPr>
          <a:xfrm>
            <a:off x="481262" y="840701"/>
            <a:ext cx="466945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a:ea typeface="+mn-ea"/>
                <a:cs typeface="+mn-cs"/>
              </a:rPr>
              <a:t>January 1, 2016 – June 30, 2017 (18 months), the following </a:t>
            </a:r>
            <a:r>
              <a:rPr kumimoji="0" lang="en-US" b="0" i="0" u="sng" strike="noStrike" kern="1200" cap="none" spc="0" normalizeH="0" baseline="0" noProof="0" dirty="0">
                <a:ln>
                  <a:noFill/>
                </a:ln>
                <a:effectLst/>
                <a:uLnTx/>
                <a:uFillTx/>
                <a:latin typeface="Calibri"/>
                <a:ea typeface="+mn-ea"/>
                <a:cs typeface="+mn-cs"/>
              </a:rPr>
              <a:t>unique</a:t>
            </a:r>
            <a:r>
              <a:rPr kumimoji="0" lang="en-US" b="0" i="0" u="none" strike="noStrike" kern="1200" cap="none" spc="0" normalizeH="0" baseline="0" noProof="0" dirty="0">
                <a:ln>
                  <a:noFill/>
                </a:ln>
                <a:effectLst/>
                <a:uLnTx/>
                <a:uFillTx/>
                <a:latin typeface="Calibri"/>
                <a:ea typeface="+mn-ea"/>
                <a:cs typeface="+mn-cs"/>
              </a:rPr>
              <a:t> patients were seen:</a:t>
            </a:r>
          </a:p>
        </p:txBody>
      </p:sp>
      <p:graphicFrame>
        <p:nvGraphicFramePr>
          <p:cNvPr id="7" name="Table 6"/>
          <p:cNvGraphicFramePr>
            <a:graphicFrameLocks noGrp="1"/>
          </p:cNvGraphicFramePr>
          <p:nvPr/>
        </p:nvGraphicFramePr>
        <p:xfrm>
          <a:off x="1422400" y="1607863"/>
          <a:ext cx="9910852" cy="4953508"/>
        </p:xfrm>
        <a:graphic>
          <a:graphicData uri="http://schemas.openxmlformats.org/drawingml/2006/table">
            <a:tbl>
              <a:tblPr>
                <a:tableStyleId>{5C22544A-7EE6-4342-B048-85BDC9FD1C3A}</a:tableStyleId>
              </a:tblPr>
              <a:tblGrid>
                <a:gridCol w="2088043">
                  <a:extLst>
                    <a:ext uri="{9D8B030D-6E8A-4147-A177-3AD203B41FA5}">
                      <a16:colId xmlns:a16="http://schemas.microsoft.com/office/drawing/2014/main" val="71900205"/>
                    </a:ext>
                  </a:extLst>
                </a:gridCol>
                <a:gridCol w="1888442">
                  <a:extLst>
                    <a:ext uri="{9D8B030D-6E8A-4147-A177-3AD203B41FA5}">
                      <a16:colId xmlns:a16="http://schemas.microsoft.com/office/drawing/2014/main" val="3058141170"/>
                    </a:ext>
                  </a:extLst>
                </a:gridCol>
                <a:gridCol w="1480330">
                  <a:extLst>
                    <a:ext uri="{9D8B030D-6E8A-4147-A177-3AD203B41FA5}">
                      <a16:colId xmlns:a16="http://schemas.microsoft.com/office/drawing/2014/main" val="1691892856"/>
                    </a:ext>
                  </a:extLst>
                </a:gridCol>
                <a:gridCol w="1454314">
                  <a:extLst>
                    <a:ext uri="{9D8B030D-6E8A-4147-A177-3AD203B41FA5}">
                      <a16:colId xmlns:a16="http://schemas.microsoft.com/office/drawing/2014/main" val="3575634061"/>
                    </a:ext>
                  </a:extLst>
                </a:gridCol>
                <a:gridCol w="1205771">
                  <a:extLst>
                    <a:ext uri="{9D8B030D-6E8A-4147-A177-3AD203B41FA5}">
                      <a16:colId xmlns:a16="http://schemas.microsoft.com/office/drawing/2014/main" val="3931816988"/>
                    </a:ext>
                  </a:extLst>
                </a:gridCol>
                <a:gridCol w="1793952">
                  <a:extLst>
                    <a:ext uri="{9D8B030D-6E8A-4147-A177-3AD203B41FA5}">
                      <a16:colId xmlns:a16="http://schemas.microsoft.com/office/drawing/2014/main" val="391201636"/>
                    </a:ext>
                  </a:extLst>
                </a:gridCol>
              </a:tblGrid>
              <a:tr h="353822">
                <a:tc>
                  <a:txBody>
                    <a:bodyPr/>
                    <a:lstStyle/>
                    <a:p>
                      <a:pPr algn="l" fontAlgn="b"/>
                      <a:r>
                        <a:rPr lang="en-US" sz="1800" u="none" strike="noStrike" dirty="0">
                          <a:effectLst/>
                          <a:latin typeface="Arial" panose="020B0604020202020204" pitchFamily="34" charset="0"/>
                          <a:cs typeface="Arial" panose="020B0604020202020204" pitchFamily="34" charset="0"/>
                        </a:rPr>
                        <a:t>Brain</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3143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826</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1092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747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dirty="0">
                          <a:effectLst/>
                          <a:latin typeface="Arial" panose="020B0604020202020204" pitchFamily="34" charset="0"/>
                          <a:cs typeface="Arial" panose="020B0604020202020204" pitchFamily="34" charset="0"/>
                        </a:rPr>
                        <a:t>5808</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474307505"/>
                  </a:ext>
                </a:extLst>
              </a:tr>
              <a:tr h="353822">
                <a:tc>
                  <a:txBody>
                    <a:bodyPr/>
                    <a:lstStyle/>
                    <a:p>
                      <a:pPr algn="l" fontAlgn="b"/>
                      <a:r>
                        <a:rPr lang="en-US" sz="1800" u="none" strike="noStrike" dirty="0">
                          <a:effectLst/>
                          <a:latin typeface="Arial" panose="020B0604020202020204" pitchFamily="34" charset="0"/>
                          <a:cs typeface="Arial" panose="020B0604020202020204" pitchFamily="34" charset="0"/>
                        </a:rPr>
                        <a:t>Breast</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4175</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1713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2487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b="1" u="none" strike="noStrike" dirty="0">
                          <a:effectLst/>
                          <a:latin typeface="Arial" panose="020B0604020202020204" pitchFamily="34" charset="0"/>
                          <a:cs typeface="Arial" panose="020B0604020202020204" pitchFamily="34" charset="0"/>
                        </a:rPr>
                        <a:t>1972</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10347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711156"/>
                  </a:ext>
                </a:extLst>
              </a:tr>
              <a:tr h="353822">
                <a:tc>
                  <a:txBody>
                    <a:bodyPr/>
                    <a:lstStyle/>
                    <a:p>
                      <a:pPr algn="l" fontAlgn="b"/>
                      <a:r>
                        <a:rPr lang="en-US" sz="1800" u="none" strike="noStrike">
                          <a:effectLst/>
                          <a:latin typeface="Arial" panose="020B0604020202020204" pitchFamily="34" charset="0"/>
                          <a:cs typeface="Arial" panose="020B0604020202020204" pitchFamily="34" charset="0"/>
                        </a:rPr>
                        <a:t>Cell Therapy</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2826</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1036</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1523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976</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dirty="0">
                          <a:effectLst/>
                          <a:latin typeface="Arial" panose="020B0604020202020204" pitchFamily="34" charset="0"/>
                          <a:cs typeface="Arial" panose="020B0604020202020204" pitchFamily="34" charset="0"/>
                        </a:rPr>
                        <a:t>6361</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714299891"/>
                  </a:ext>
                </a:extLst>
              </a:tr>
              <a:tr h="353822">
                <a:tc>
                  <a:txBody>
                    <a:bodyPr/>
                    <a:lstStyle/>
                    <a:p>
                      <a:pPr algn="l" fontAlgn="b"/>
                      <a:r>
                        <a:rPr lang="en-US" sz="1800" u="none" strike="noStrike" dirty="0">
                          <a:effectLst/>
                          <a:latin typeface="Arial" panose="020B0604020202020204" pitchFamily="34" charset="0"/>
                          <a:cs typeface="Arial" panose="020B0604020202020204" pitchFamily="34" charset="0"/>
                        </a:rPr>
                        <a:t>Endocrine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1250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352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394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238</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2234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366913305"/>
                  </a:ext>
                </a:extLst>
              </a:tr>
              <a:tr h="353822">
                <a:tc>
                  <a:txBody>
                    <a:bodyPr/>
                    <a:lstStyle/>
                    <a:p>
                      <a:pPr algn="l" fontAlgn="b"/>
                      <a:r>
                        <a:rPr lang="en-US" sz="1800" u="none" strike="noStrike">
                          <a:effectLst/>
                          <a:latin typeface="Arial" panose="020B0604020202020204" pitchFamily="34" charset="0"/>
                          <a:cs typeface="Arial" panose="020B0604020202020204" pitchFamily="34" charset="0"/>
                        </a:rPr>
                        <a:t>Eye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182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52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59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30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323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819437069"/>
                  </a:ext>
                </a:extLst>
              </a:tr>
              <a:tr h="353822">
                <a:tc>
                  <a:txBody>
                    <a:bodyPr/>
                    <a:lstStyle/>
                    <a:p>
                      <a:pPr algn="l" fontAlgn="b"/>
                      <a:r>
                        <a:rPr lang="en-US" sz="1800" u="none" strike="noStrike">
                          <a:effectLst/>
                          <a:latin typeface="Arial" panose="020B0604020202020204" pitchFamily="34" charset="0"/>
                          <a:cs typeface="Arial" panose="020B0604020202020204" pitchFamily="34" charset="0"/>
                        </a:rPr>
                        <a:t>GI</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5041</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1099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1250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526</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7916</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4175143769"/>
                  </a:ext>
                </a:extLst>
              </a:tr>
              <a:tr h="353822">
                <a:tc>
                  <a:txBody>
                    <a:bodyPr/>
                    <a:lstStyle/>
                    <a:p>
                      <a:pPr algn="l" fontAlgn="b"/>
                      <a:r>
                        <a:rPr lang="en-US" sz="1800" u="none" strike="noStrike">
                          <a:effectLst/>
                          <a:latin typeface="Arial" panose="020B0604020202020204" pitchFamily="34" charset="0"/>
                          <a:cs typeface="Arial" panose="020B0604020202020204" pitchFamily="34" charset="0"/>
                        </a:rPr>
                        <a:t>GU</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4495</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1641</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2635</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b="1" u="none" strike="noStrike" dirty="0">
                          <a:effectLst/>
                          <a:latin typeface="Arial" panose="020B0604020202020204" pitchFamily="34" charset="0"/>
                          <a:cs typeface="Arial" panose="020B0604020202020204" pitchFamily="34" charset="0"/>
                        </a:rPr>
                        <a:t>1696</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10467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167468172"/>
                  </a:ext>
                </a:extLst>
              </a:tr>
              <a:tr h="353822">
                <a:tc>
                  <a:txBody>
                    <a:bodyPr/>
                    <a:lstStyle/>
                    <a:p>
                      <a:pPr algn="l" fontAlgn="b"/>
                      <a:r>
                        <a:rPr lang="en-US" sz="1800" u="none" strike="noStrike" dirty="0" err="1">
                          <a:effectLst/>
                          <a:latin typeface="Arial" panose="020B0604020202020204" pitchFamily="34" charset="0"/>
                          <a:cs typeface="Arial" panose="020B0604020202020204" pitchFamily="34" charset="0"/>
                        </a:rPr>
                        <a:t>Gyn</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2160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772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dirty="0">
                          <a:effectLst/>
                          <a:latin typeface="Arial" panose="020B0604020202020204" pitchFamily="34" charset="0"/>
                          <a:cs typeface="Arial" panose="020B0604020202020204" pitchFamily="34" charset="0"/>
                        </a:rPr>
                        <a:t>968</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467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4367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470939343"/>
                  </a:ext>
                </a:extLst>
              </a:tr>
              <a:tr h="353822">
                <a:tc>
                  <a:txBody>
                    <a:bodyPr/>
                    <a:lstStyle/>
                    <a:p>
                      <a:pPr algn="l" fontAlgn="b"/>
                      <a:r>
                        <a:rPr lang="en-US" sz="1800" u="none" strike="noStrike">
                          <a:effectLst/>
                          <a:latin typeface="Arial" panose="020B0604020202020204" pitchFamily="34" charset="0"/>
                          <a:cs typeface="Arial" panose="020B0604020202020204" pitchFamily="34" charset="0"/>
                        </a:rPr>
                        <a:t>H&amp;N</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1023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304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430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229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1986</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883854121"/>
                  </a:ext>
                </a:extLst>
              </a:tr>
              <a:tr h="353822">
                <a:tc>
                  <a:txBody>
                    <a:bodyPr/>
                    <a:lstStyle/>
                    <a:p>
                      <a:pPr algn="l" fontAlgn="b"/>
                      <a:r>
                        <a:rPr lang="en-US" sz="1800" u="none" strike="noStrike" dirty="0">
                          <a:effectLst/>
                          <a:latin typeface="Arial" panose="020B0604020202020204" pitchFamily="34" charset="0"/>
                          <a:cs typeface="Arial" panose="020B0604020202020204" pitchFamily="34" charset="0"/>
                        </a:rPr>
                        <a:t>Melanoma</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1471</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504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644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471</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3090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980476971"/>
                  </a:ext>
                </a:extLst>
              </a:tr>
              <a:tr h="353822">
                <a:tc>
                  <a:txBody>
                    <a:bodyPr/>
                    <a:lstStyle/>
                    <a:p>
                      <a:pPr algn="l" fontAlgn="b"/>
                      <a:r>
                        <a:rPr lang="en-US" sz="1800" u="none" strike="noStrike">
                          <a:effectLst/>
                          <a:latin typeface="Arial" panose="020B0604020202020204" pitchFamily="34" charset="0"/>
                          <a:cs typeface="Arial" panose="020B0604020202020204" pitchFamily="34" charset="0"/>
                        </a:rPr>
                        <a:t>Other sites</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252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42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347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326258520"/>
                  </a:ext>
                </a:extLst>
              </a:tr>
              <a:tr h="353822">
                <a:tc>
                  <a:txBody>
                    <a:bodyPr/>
                    <a:lstStyle/>
                    <a:p>
                      <a:pPr algn="l" fontAlgn="b"/>
                      <a:r>
                        <a:rPr lang="en-US" sz="1800" u="none" strike="noStrike">
                          <a:effectLst/>
                          <a:latin typeface="Arial" panose="020B0604020202020204" pitchFamily="34" charset="0"/>
                          <a:cs typeface="Arial" panose="020B0604020202020204" pitchFamily="34" charset="0"/>
                        </a:rPr>
                        <a:t>Sarcoma</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563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201</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269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152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1185</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947853131"/>
                  </a:ext>
                </a:extLst>
              </a:tr>
              <a:tr h="353822">
                <a:tc>
                  <a:txBody>
                    <a:bodyPr/>
                    <a:lstStyle/>
                    <a:p>
                      <a:pPr algn="l" fontAlgn="b"/>
                      <a:r>
                        <a:rPr lang="en-US" sz="1800" u="none" strike="noStrike">
                          <a:effectLst/>
                          <a:latin typeface="Arial" panose="020B0604020202020204" pitchFamily="34" charset="0"/>
                          <a:cs typeface="Arial" panose="020B0604020202020204" pitchFamily="34" charset="0"/>
                        </a:rPr>
                        <a:t>Thoracic</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4658</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827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925</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367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u="none" strike="noStrike">
                          <a:effectLst/>
                          <a:latin typeface="Arial" panose="020B0604020202020204" pitchFamily="34" charset="0"/>
                          <a:cs typeface="Arial" panose="020B0604020202020204" pitchFamily="34" charset="0"/>
                        </a:rPr>
                        <a:t>6777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340758176"/>
                  </a:ext>
                </a:extLst>
              </a:tr>
              <a:tr h="353822">
                <a:tc>
                  <a:txBody>
                    <a:bodyPr/>
                    <a:lstStyle/>
                    <a:p>
                      <a:pPr algn="ctr" fontAlgn="b"/>
                      <a:r>
                        <a:rPr lang="en-US" sz="1800" b="1" u="none" strike="noStrike" dirty="0">
                          <a:effectLst/>
                          <a:latin typeface="Arial" panose="020B0604020202020204" pitchFamily="34" charset="0"/>
                          <a:cs typeface="Arial" panose="020B0604020202020204" pitchFamily="34" charset="0"/>
                        </a:rPr>
                        <a:t>Grand Total</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b="1" u="none" strike="noStrike">
                          <a:effectLst/>
                          <a:latin typeface="Arial" panose="020B0604020202020204" pitchFamily="34" charset="0"/>
                          <a:cs typeface="Arial" panose="020B0604020202020204" pitchFamily="34" charset="0"/>
                        </a:rPr>
                        <a:t>31239</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b="1" u="none" strike="noStrike">
                          <a:effectLst/>
                          <a:latin typeface="Arial" panose="020B0604020202020204" pitchFamily="34" charset="0"/>
                          <a:cs typeface="Arial" panose="020B0604020202020204" pitchFamily="34" charset="0"/>
                        </a:rPr>
                        <a:t>9356</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b="1" u="none" strike="noStrike">
                          <a:effectLst/>
                          <a:latin typeface="Arial" panose="020B0604020202020204" pitchFamily="34" charset="0"/>
                          <a:cs typeface="Arial" panose="020B0604020202020204" pitchFamily="34" charset="0"/>
                        </a:rPr>
                        <a:t>12718</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b="1" u="none" strike="noStrike">
                          <a:effectLst/>
                          <a:latin typeface="Arial" panose="020B0604020202020204" pitchFamily="34" charset="0"/>
                          <a:cs typeface="Arial" panose="020B0604020202020204" pitchFamily="34" charset="0"/>
                        </a:rPr>
                        <a:t>7895</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800" b="1" u="none" strike="noStrike" dirty="0">
                          <a:effectLst/>
                          <a:latin typeface="Arial" panose="020B0604020202020204" pitchFamily="34" charset="0"/>
                          <a:cs typeface="Arial" panose="020B0604020202020204" pitchFamily="34" charset="0"/>
                        </a:rPr>
                        <a:t>61208</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523016132"/>
                  </a:ext>
                </a:extLst>
              </a:tr>
            </a:tbl>
          </a:graphicData>
        </a:graphic>
      </p:graphicFrame>
      <p:sp>
        <p:nvSpPr>
          <p:cNvPr id="8" name="TextBox 7"/>
          <p:cNvSpPr txBox="1"/>
          <p:nvPr/>
        </p:nvSpPr>
        <p:spPr>
          <a:xfrm>
            <a:off x="5150714" y="936538"/>
            <a:ext cx="673042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Interval from Cancer Diagnosis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0-2.9 y          3-4.9 y       5-9.9 y      10-20 y        Total</a:t>
            </a:r>
          </a:p>
        </p:txBody>
      </p:sp>
      <p:sp>
        <p:nvSpPr>
          <p:cNvPr id="2" name="Rectangle 1"/>
          <p:cNvSpPr/>
          <p:nvPr/>
        </p:nvSpPr>
        <p:spPr>
          <a:xfrm>
            <a:off x="7181216" y="1607177"/>
            <a:ext cx="2226733" cy="4954194"/>
          </a:xfrm>
          <a:prstGeom prst="rect">
            <a:avLst/>
          </a:prstGeom>
          <a:noFill/>
          <a:ln w="381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20DAA2CF-E3EF-DA44-BB1C-B926ED1519EE}"/>
              </a:ext>
            </a:extLst>
          </p:cNvPr>
          <p:cNvSpPr txBox="1"/>
          <p:nvPr/>
        </p:nvSpPr>
        <p:spPr>
          <a:xfrm>
            <a:off x="0" y="6519446"/>
            <a:ext cx="4380807"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Source: Kevin </a:t>
            </a:r>
            <a:r>
              <a:rPr kumimoji="0" lang="en-US" sz="1600" b="0" i="0" u="none" strike="noStrike" kern="1200" cap="none" spc="0" normalizeH="0" baseline="0" noProof="0" dirty="0" err="1">
                <a:ln>
                  <a:noFill/>
                </a:ln>
                <a:effectLst/>
                <a:uLnTx/>
                <a:uFillTx/>
                <a:latin typeface="Calibri" panose="020F0502020204030204"/>
                <a:ea typeface="+mn-ea"/>
                <a:cs typeface="+mn-cs"/>
              </a:rPr>
              <a:t>Oeffinger</a:t>
            </a:r>
            <a:r>
              <a:rPr kumimoji="0" lang="en-US" sz="1600" b="0" i="0" u="none" strike="noStrike" kern="1200" cap="none" spc="0" normalizeH="0" baseline="0" noProof="0" dirty="0">
                <a:ln>
                  <a:noFill/>
                </a:ln>
                <a:effectLst/>
                <a:uLnTx/>
                <a:uFillTx/>
                <a:latin typeface="Calibri" panose="020F0502020204030204"/>
                <a:ea typeface="+mn-ea"/>
                <a:cs typeface="+mn-cs"/>
              </a:rPr>
              <a:t>, MD, Duke 4.19</a:t>
            </a:r>
          </a:p>
        </p:txBody>
      </p:sp>
      <p:sp>
        <p:nvSpPr>
          <p:cNvPr id="9" name="Oval 8">
            <a:extLst>
              <a:ext uri="{FF2B5EF4-FFF2-40B4-BE49-F238E27FC236}">
                <a16:creationId xmlns:a16="http://schemas.microsoft.com/office/drawing/2014/main" id="{97B002FF-30A8-4DAA-9DEE-FEE86DF6B355}"/>
              </a:ext>
            </a:extLst>
          </p:cNvPr>
          <p:cNvSpPr/>
          <p:nvPr/>
        </p:nvSpPr>
        <p:spPr>
          <a:xfrm>
            <a:off x="8421636" y="3715568"/>
            <a:ext cx="986313" cy="40939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929CF45-E16F-4C03-9881-49380D4BD33A}"/>
              </a:ext>
            </a:extLst>
          </p:cNvPr>
          <p:cNvPicPr>
            <a:picLocks noChangeAspect="1"/>
          </p:cNvPicPr>
          <p:nvPr/>
        </p:nvPicPr>
        <p:blipFill>
          <a:blip r:embed="rId2"/>
          <a:stretch>
            <a:fillRect/>
          </a:stretch>
        </p:blipFill>
        <p:spPr>
          <a:xfrm>
            <a:off x="8302437" y="1961315"/>
            <a:ext cx="1105512" cy="388614"/>
          </a:xfrm>
          <a:prstGeom prst="rect">
            <a:avLst/>
          </a:prstGeom>
        </p:spPr>
      </p:pic>
    </p:spTree>
    <p:extLst>
      <p:ext uri="{BB962C8B-B14F-4D97-AF65-F5344CB8AC3E}">
        <p14:creationId xmlns:p14="http://schemas.microsoft.com/office/powerpoint/2010/main" val="3043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3"/>
          <p:cNvSpPr>
            <a:spLocks noGrp="1"/>
          </p:cNvSpPr>
          <p:nvPr>
            <p:ph type="title"/>
          </p:nvPr>
        </p:nvSpPr>
        <p:spPr>
          <a:xfrm>
            <a:off x="1439863" y="580117"/>
            <a:ext cx="9144000" cy="498598"/>
          </a:xfrm>
        </p:spPr>
        <p:txBody>
          <a:bodyPr>
            <a:normAutofit fontScale="90000"/>
          </a:bodyPr>
          <a:lstStyle/>
          <a:p>
            <a:pPr algn="ctr" eaLnBrk="1" hangingPunct="1"/>
            <a:r>
              <a:rPr lang="en-US" altLang="en-US" b="1" dirty="0"/>
              <a:t>UNC Follow-up Visits </a:t>
            </a:r>
            <a:endParaRPr lang="en-US" altLang="en-US" sz="2800" dirty="0"/>
          </a:p>
        </p:txBody>
      </p:sp>
      <p:sp>
        <p:nvSpPr>
          <p:cNvPr id="12" name="TextBox 11"/>
          <p:cNvSpPr txBox="1"/>
          <p:nvPr/>
        </p:nvSpPr>
        <p:spPr>
          <a:xfrm>
            <a:off x="2724150" y="1630364"/>
            <a:ext cx="2305050" cy="369887"/>
          </a:xfrm>
          <a:prstGeom prst="rect">
            <a:avLst/>
          </a:prstGeom>
          <a:noFill/>
        </p:spPr>
        <p:txBody>
          <a:bodyPr>
            <a:spAutoFit/>
          </a:bodyPr>
          <a:lstStyle/>
          <a:p>
            <a:pPr>
              <a:defRPr/>
            </a:pPr>
            <a:r>
              <a:rPr lang="en-US">
                <a:solidFill>
                  <a:prstClr val="black"/>
                </a:solidFill>
                <a:latin typeface="Calibri" panose="020F0502020204030204"/>
              </a:rPr>
              <a:t>10  Years of Follow-up</a:t>
            </a:r>
          </a:p>
        </p:txBody>
      </p:sp>
      <p:sp>
        <p:nvSpPr>
          <p:cNvPr id="14" name="TextBox 13"/>
          <p:cNvSpPr txBox="1"/>
          <p:nvPr/>
        </p:nvSpPr>
        <p:spPr>
          <a:xfrm>
            <a:off x="7327900" y="4257675"/>
            <a:ext cx="2038350" cy="369888"/>
          </a:xfrm>
          <a:prstGeom prst="rect">
            <a:avLst/>
          </a:prstGeom>
          <a:noFill/>
        </p:spPr>
        <p:txBody>
          <a:bodyPr wrap="none">
            <a:spAutoFit/>
          </a:bodyPr>
          <a:lstStyle/>
          <a:p>
            <a:pPr>
              <a:defRPr/>
            </a:pPr>
            <a:r>
              <a:rPr lang="en-US">
                <a:solidFill>
                  <a:prstClr val="black"/>
                </a:solidFill>
                <a:latin typeface="Calibri" panose="020F0502020204030204"/>
              </a:rPr>
              <a:t>5 years of follow-up</a:t>
            </a:r>
          </a:p>
        </p:txBody>
      </p:sp>
      <p:sp>
        <p:nvSpPr>
          <p:cNvPr id="15" name="Rectangle 14"/>
          <p:cNvSpPr/>
          <p:nvPr/>
        </p:nvSpPr>
        <p:spPr>
          <a:xfrm>
            <a:off x="3663950" y="2276475"/>
            <a:ext cx="522288" cy="3175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800">
              <a:solidFill>
                <a:srgbClr val="FFFFFF"/>
              </a:solidFill>
            </a:endParaRPr>
          </a:p>
        </p:txBody>
      </p:sp>
      <p:sp>
        <p:nvSpPr>
          <p:cNvPr id="16" name="Rectangle 15"/>
          <p:cNvSpPr/>
          <p:nvPr/>
        </p:nvSpPr>
        <p:spPr>
          <a:xfrm>
            <a:off x="9994900" y="4349750"/>
            <a:ext cx="520700" cy="3175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800">
              <a:solidFill>
                <a:srgbClr val="FFFFFF"/>
              </a:solidFill>
            </a:endParaRPr>
          </a:p>
        </p:txBody>
      </p:sp>
      <p:sp>
        <p:nvSpPr>
          <p:cNvPr id="20" name="Rectangle 19"/>
          <p:cNvSpPr/>
          <p:nvPr/>
        </p:nvSpPr>
        <p:spPr>
          <a:xfrm>
            <a:off x="7904163" y="4729163"/>
            <a:ext cx="442912" cy="347662"/>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800">
              <a:solidFill>
                <a:srgbClr val="FFFFFF"/>
              </a:solidFill>
            </a:endParaRPr>
          </a:p>
        </p:txBody>
      </p:sp>
      <p:graphicFrame>
        <p:nvGraphicFramePr>
          <p:cNvPr id="13" name="Chart 12"/>
          <p:cNvGraphicFramePr>
            <a:graphicFrameLocks/>
          </p:cNvGraphicFramePr>
          <p:nvPr/>
        </p:nvGraphicFramePr>
        <p:xfrm>
          <a:off x="5457826" y="3810000"/>
          <a:ext cx="505777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nvGraphicFramePr>
        <p:xfrm>
          <a:off x="1396774" y="1547133"/>
          <a:ext cx="5057775"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p:cNvSpPr/>
          <p:nvPr/>
        </p:nvSpPr>
        <p:spPr>
          <a:xfrm>
            <a:off x="6011863" y="1608138"/>
            <a:ext cx="442912" cy="347662"/>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800">
              <a:solidFill>
                <a:srgbClr val="FFFFFF"/>
              </a:solidFill>
            </a:endParaRPr>
          </a:p>
        </p:txBody>
      </p:sp>
      <p:sp>
        <p:nvSpPr>
          <p:cNvPr id="11" name="TextBox 10"/>
          <p:cNvSpPr txBox="1"/>
          <p:nvPr/>
        </p:nvSpPr>
        <p:spPr>
          <a:xfrm>
            <a:off x="508000" y="4656331"/>
            <a:ext cx="4206875" cy="1015663"/>
          </a:xfrm>
          <a:prstGeom prst="rect">
            <a:avLst/>
          </a:prstGeom>
          <a:noFill/>
        </p:spPr>
        <p:txBody>
          <a:bodyPr wrap="square">
            <a:spAutoFit/>
          </a:bodyPr>
          <a:lstStyle/>
          <a:p>
            <a:pPr>
              <a:defRPr/>
            </a:pPr>
            <a:r>
              <a:rPr lang="en-US" sz="1200" b="1" dirty="0">
                <a:latin typeface="Arial" charset="0"/>
                <a:ea typeface="ＭＳ Ｐゴシック" charset="-128"/>
              </a:rPr>
              <a:t>Assumptions</a:t>
            </a:r>
            <a:r>
              <a:rPr lang="en-US" sz="1200" dirty="0">
                <a:latin typeface="Arial" charset="0"/>
                <a:ea typeface="ＭＳ Ｐゴシック" charset="-128"/>
              </a:rPr>
              <a:t>:</a:t>
            </a:r>
          </a:p>
          <a:p>
            <a:pPr marL="285750" indent="-285750">
              <a:buFont typeface="Arial" charset="0"/>
              <a:buChar char="•"/>
              <a:defRPr/>
            </a:pPr>
            <a:r>
              <a:rPr lang="en-US" sz="1200" dirty="0">
                <a:latin typeface="Arial" charset="0"/>
                <a:ea typeface="ＭＳ Ｐゴシック" charset="-128"/>
              </a:rPr>
              <a:t>5% new cases/year</a:t>
            </a:r>
          </a:p>
          <a:p>
            <a:pPr marL="285750" indent="-285750">
              <a:buFont typeface="Arial" charset="0"/>
              <a:buChar char="•"/>
              <a:defRPr/>
            </a:pPr>
            <a:r>
              <a:rPr lang="en-US" sz="1200" b="1" u="sng" dirty="0">
                <a:latin typeface="Arial" charset="0"/>
                <a:ea typeface="ＭＳ Ｐゴシック" charset="-128"/>
              </a:rPr>
              <a:t>50% </a:t>
            </a:r>
            <a:r>
              <a:rPr lang="en-US" sz="1200" dirty="0">
                <a:latin typeface="Arial" charset="0"/>
                <a:ea typeface="ＭＳ Ｐゴシック" charset="-128"/>
              </a:rPr>
              <a:t>of all new cases will be followed long term.</a:t>
            </a:r>
          </a:p>
          <a:p>
            <a:pPr marL="285750" indent="-285750">
              <a:buFont typeface="Arial" charset="0"/>
              <a:buChar char="•"/>
              <a:defRPr/>
            </a:pPr>
            <a:r>
              <a:rPr lang="en-US" sz="1200" dirty="0">
                <a:latin typeface="Arial" charset="0"/>
                <a:ea typeface="ＭＳ Ｐゴシック" charset="-128"/>
              </a:rPr>
              <a:t>Follow-up begins year 2 with 4 visits, year 3=3 visits, year 4=2 visits, year 5-10=1 visit or 0 visits</a:t>
            </a:r>
          </a:p>
        </p:txBody>
      </p:sp>
      <p:graphicFrame>
        <p:nvGraphicFramePr>
          <p:cNvPr id="17" name="Table 16">
            <a:extLst>
              <a:ext uri="{FF2B5EF4-FFF2-40B4-BE49-F238E27FC236}">
                <a16:creationId xmlns:a16="http://schemas.microsoft.com/office/drawing/2014/main" id="{11DB66F5-DE2E-E141-B93D-1B93DE5FFCE2}"/>
              </a:ext>
            </a:extLst>
          </p:cNvPr>
          <p:cNvGraphicFramePr>
            <a:graphicFrameLocks noGrp="1"/>
          </p:cNvGraphicFramePr>
          <p:nvPr/>
        </p:nvGraphicFramePr>
        <p:xfrm>
          <a:off x="6916844" y="1534101"/>
          <a:ext cx="4898811" cy="2275899"/>
        </p:xfrm>
        <a:graphic>
          <a:graphicData uri="http://schemas.openxmlformats.org/drawingml/2006/table">
            <a:tbl>
              <a:tblPr>
                <a:tableStyleId>{C4B1156A-380E-4F78-BDF5-A606A8083BF9}</a:tableStyleId>
              </a:tblPr>
              <a:tblGrid>
                <a:gridCol w="1146052">
                  <a:extLst>
                    <a:ext uri="{9D8B030D-6E8A-4147-A177-3AD203B41FA5}">
                      <a16:colId xmlns:a16="http://schemas.microsoft.com/office/drawing/2014/main" val="20000"/>
                    </a:ext>
                  </a:extLst>
                </a:gridCol>
                <a:gridCol w="582940">
                  <a:extLst>
                    <a:ext uri="{9D8B030D-6E8A-4147-A177-3AD203B41FA5}">
                      <a16:colId xmlns:a16="http://schemas.microsoft.com/office/drawing/2014/main" val="20001"/>
                    </a:ext>
                  </a:extLst>
                </a:gridCol>
                <a:gridCol w="672386">
                  <a:extLst>
                    <a:ext uri="{9D8B030D-6E8A-4147-A177-3AD203B41FA5}">
                      <a16:colId xmlns:a16="http://schemas.microsoft.com/office/drawing/2014/main" val="20002"/>
                    </a:ext>
                  </a:extLst>
                </a:gridCol>
                <a:gridCol w="672386">
                  <a:extLst>
                    <a:ext uri="{9D8B030D-6E8A-4147-A177-3AD203B41FA5}">
                      <a16:colId xmlns:a16="http://schemas.microsoft.com/office/drawing/2014/main" val="20003"/>
                    </a:ext>
                  </a:extLst>
                </a:gridCol>
                <a:gridCol w="576331">
                  <a:extLst>
                    <a:ext uri="{9D8B030D-6E8A-4147-A177-3AD203B41FA5}">
                      <a16:colId xmlns:a16="http://schemas.microsoft.com/office/drawing/2014/main" val="20004"/>
                    </a:ext>
                  </a:extLst>
                </a:gridCol>
                <a:gridCol w="624358">
                  <a:extLst>
                    <a:ext uri="{9D8B030D-6E8A-4147-A177-3AD203B41FA5}">
                      <a16:colId xmlns:a16="http://schemas.microsoft.com/office/drawing/2014/main" val="1045198694"/>
                    </a:ext>
                  </a:extLst>
                </a:gridCol>
                <a:gridCol w="624358">
                  <a:extLst>
                    <a:ext uri="{9D8B030D-6E8A-4147-A177-3AD203B41FA5}">
                      <a16:colId xmlns:a16="http://schemas.microsoft.com/office/drawing/2014/main" val="3882614179"/>
                    </a:ext>
                  </a:extLst>
                </a:gridCol>
              </a:tblGrid>
              <a:tr h="287051">
                <a:tc gridSpan="7">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Total Visits</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itchFamily="34" charset="0"/>
                        <a:ea typeface="ＭＳ Ｐゴシック" pitchFamily="34" charset="-128"/>
                      </a:endParaRPr>
                    </a:p>
                  </a:txBody>
                  <a:tcPr marL="9525" marR="9525" marT="9532"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extLst>
                  <a:ext uri="{0D108BD9-81ED-4DB2-BD59-A6C34878D82A}">
                    <a16:rowId xmlns:a16="http://schemas.microsoft.com/office/drawing/2014/main" val="10000"/>
                  </a:ext>
                </a:extLst>
              </a:tr>
              <a:tr h="429992">
                <a:tc rowSpan="2">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400" b="0" u="none" strike="noStrike" cap="none" spc="0" normalizeH="0" baseline="0" dirty="0">
                          <a:ln w="0"/>
                          <a:solidFill>
                            <a:schemeClr val="tx1"/>
                          </a:solidFill>
                          <a:effectLst>
                            <a:outerShdw blurRad="38100" dist="19050" dir="2700000" algn="tl" rotWithShape="0">
                              <a:schemeClr val="dk1">
                                <a:alpha val="40000"/>
                              </a:schemeClr>
                            </a:outerShdw>
                          </a:effectLst>
                        </a:rPr>
                        <a:t> </a:t>
                      </a:r>
                      <a:endParaRPr kumimoji="0" lang="en-US" altLang="en-US" sz="14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Fiscal Year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2016</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a:p>
                  </a:txBody>
                  <a:tcPr/>
                </a:tc>
                <a:tc gridSpan="2">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Fiscal Year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2017</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a:p>
                  </a:txBody>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Fiscal Year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2018</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287051">
                <a:tc vMerge="1">
                  <a:txBody>
                    <a:bodyPr/>
                    <a:lstStyle/>
                    <a:p>
                      <a:endParaRPr lang="en-US"/>
                    </a:p>
                  </a:txBody>
                  <a:tcPr/>
                </a:tc>
                <a:tc>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New</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Return</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New</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Return</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New</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Return</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429992">
                <a:tc>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Total New/Return</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13005</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59820</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13683</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66800</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14561</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84260</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3"/>
                  </a:ext>
                </a:extLst>
              </a:tr>
              <a:tr h="429992">
                <a:tc>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Total Encounters</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72825 (82%)</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a:p>
                  </a:txBody>
                  <a:tcPr/>
                </a:tc>
                <a:tc gridSpan="2">
                  <a:txBody>
                    <a:bodyPr/>
                    <a:lstStyle>
                      <a:lvl1pPr>
                        <a:spcBef>
                          <a:spcPct val="20000"/>
                        </a:spcBef>
                        <a:defRPr sz="2800">
                          <a:solidFill>
                            <a:srgbClr val="333333"/>
                          </a:solidFill>
                          <a:latin typeface="Arial" pitchFamily="34" charset="0"/>
                          <a:ea typeface="ＭＳ Ｐゴシック" pitchFamily="34" charset="-128"/>
                        </a:defRPr>
                      </a:lvl1pPr>
                      <a:lvl2pPr marL="742950" indent="-285750">
                        <a:spcBef>
                          <a:spcPct val="20000"/>
                        </a:spcBef>
                        <a:defRPr sz="2400">
                          <a:solidFill>
                            <a:srgbClr val="333333"/>
                          </a:solidFill>
                          <a:latin typeface="Arial" pitchFamily="34" charset="0"/>
                          <a:ea typeface="ＭＳ Ｐゴシック" pitchFamily="34" charset="-128"/>
                        </a:defRPr>
                      </a:lvl2pPr>
                      <a:lvl3pPr marL="1143000" indent="-228600">
                        <a:spcBef>
                          <a:spcPct val="20000"/>
                        </a:spcBef>
                        <a:defRPr sz="2000">
                          <a:solidFill>
                            <a:srgbClr val="333333"/>
                          </a:solidFill>
                          <a:latin typeface="Arial" pitchFamily="34" charset="0"/>
                          <a:ea typeface="ＭＳ Ｐゴシック" pitchFamily="34" charset="-128"/>
                        </a:defRPr>
                      </a:lvl3pPr>
                      <a:lvl4pPr marL="1600200" indent="-228600">
                        <a:spcBef>
                          <a:spcPct val="20000"/>
                        </a:spcBef>
                        <a:defRPr>
                          <a:solidFill>
                            <a:srgbClr val="333333"/>
                          </a:solidFill>
                          <a:latin typeface="Arial" pitchFamily="34" charset="0"/>
                          <a:ea typeface="ＭＳ Ｐゴシック" pitchFamily="34" charset="-128"/>
                        </a:defRPr>
                      </a:lvl4pPr>
                      <a:lvl5pPr marL="2057400" indent="-228600">
                        <a:spcBef>
                          <a:spcPct val="20000"/>
                        </a:spcBef>
                        <a:defRPr>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333333"/>
                          </a:solidFill>
                          <a:latin typeface="Arial" pitchFamily="34" charset="0"/>
                          <a:ea typeface="ＭＳ Ｐゴシック"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80483 (83%)</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a:p>
                  </a:txBody>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u="none" strike="noStrike" cap="none" spc="0" normalizeH="0" baseline="0" dirty="0">
                          <a:ln w="0"/>
                          <a:solidFill>
                            <a:schemeClr val="tx1"/>
                          </a:solidFill>
                          <a:effectLst>
                            <a:outerShdw blurRad="38100" dist="19050" dir="2700000" algn="tl" rotWithShape="0">
                              <a:schemeClr val="dk1">
                                <a:alpha val="40000"/>
                              </a:schemeClr>
                            </a:outerShdw>
                          </a:effectLst>
                        </a:rPr>
                        <a:t>84260 (83%)</a:t>
                      </a:r>
                      <a:endParaRPr kumimoji="0" lang="en-US" altLang="en-US" sz="1600" b="0" i="0" u="none" strike="noStrike" cap="none" spc="0" normalizeH="0" baseline="0" dirty="0">
                        <a:ln w="0"/>
                        <a:solidFill>
                          <a:schemeClr val="tx1"/>
                        </a:solidFill>
                        <a:effectLst>
                          <a:outerShdw blurRad="38100" dist="19050" dir="2700000" algn="tl" rotWithShape="0">
                            <a:schemeClr val="dk1">
                              <a:alpha val="40000"/>
                            </a:schemeClr>
                          </a:outerShdw>
                        </a:effectLst>
                        <a:latin typeface="Calibri" pitchFamily="34" charset="0"/>
                        <a:ea typeface="ＭＳ Ｐゴシック" pitchFamily="34" charset="-128"/>
                      </a:endParaRPr>
                    </a:p>
                  </a:txBody>
                  <a:tcPr marL="9525" marR="9525" marT="9532"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39958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9071F081-3E81-47C7-B2A4-0321FD138AC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04133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694090-C21D-4F41-9727-7F67D820B04F}"/>
              </a:ext>
            </a:extLst>
          </p:cNvPr>
          <p:cNvPicPr>
            <a:picLocks noChangeAspect="1"/>
          </p:cNvPicPr>
          <p:nvPr/>
        </p:nvPicPr>
        <p:blipFill>
          <a:blip r:embed="rId2"/>
          <a:stretch>
            <a:fillRect/>
          </a:stretch>
        </p:blipFill>
        <p:spPr>
          <a:xfrm>
            <a:off x="5782506" y="410637"/>
            <a:ext cx="6022152" cy="567605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F8DE6D6B-3169-47FC-BC61-9593EC3C834C}"/>
              </a:ext>
            </a:extLst>
          </p:cNvPr>
          <p:cNvPicPr>
            <a:picLocks noChangeAspect="1"/>
          </p:cNvPicPr>
          <p:nvPr/>
        </p:nvPicPr>
        <p:blipFill>
          <a:blip r:embed="rId3"/>
          <a:stretch>
            <a:fillRect/>
          </a:stretch>
        </p:blipFill>
        <p:spPr>
          <a:xfrm>
            <a:off x="485582" y="504258"/>
            <a:ext cx="4048690" cy="5582429"/>
          </a:xfrm>
          <a:prstGeom prst="rect">
            <a:avLst/>
          </a:prstGeom>
        </p:spPr>
      </p:pic>
    </p:spTree>
    <p:extLst>
      <p:ext uri="{BB962C8B-B14F-4D97-AF65-F5344CB8AC3E}">
        <p14:creationId xmlns:p14="http://schemas.microsoft.com/office/powerpoint/2010/main" val="4142429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1B63-0032-CD48-BB0B-F94663B59B55}"/>
              </a:ext>
            </a:extLst>
          </p:cNvPr>
          <p:cNvSpPr>
            <a:spLocks noGrp="1"/>
          </p:cNvSpPr>
          <p:nvPr>
            <p:ph type="title"/>
          </p:nvPr>
        </p:nvSpPr>
        <p:spPr>
          <a:xfrm>
            <a:off x="347622" y="392965"/>
            <a:ext cx="11539577" cy="932598"/>
          </a:xfrm>
        </p:spPr>
        <p:txBody>
          <a:bodyPr>
            <a:normAutofit fontScale="90000"/>
          </a:bodyPr>
          <a:lstStyle/>
          <a:p>
            <a:pPr algn="ctr"/>
            <a:r>
              <a:rPr lang="en-US" b="1" dirty="0"/>
              <a:t>Actions </a:t>
            </a:r>
            <a:r>
              <a:rPr lang="en-US" b="1" i="1" dirty="0"/>
              <a:t>Oncology Clinicians </a:t>
            </a:r>
            <a:r>
              <a:rPr lang="en-US" b="1" dirty="0"/>
              <a:t>Can Pursue Now</a:t>
            </a:r>
          </a:p>
        </p:txBody>
      </p:sp>
      <p:sp>
        <p:nvSpPr>
          <p:cNvPr id="3" name="Content Placeholder 2">
            <a:extLst>
              <a:ext uri="{FF2B5EF4-FFF2-40B4-BE49-F238E27FC236}">
                <a16:creationId xmlns:a16="http://schemas.microsoft.com/office/drawing/2014/main" id="{CB8AA064-A1F7-034B-B25E-74422ADEE8D4}"/>
              </a:ext>
            </a:extLst>
          </p:cNvPr>
          <p:cNvSpPr>
            <a:spLocks noGrp="1"/>
          </p:cNvSpPr>
          <p:nvPr>
            <p:ph idx="1"/>
          </p:nvPr>
        </p:nvSpPr>
        <p:spPr>
          <a:xfrm>
            <a:off x="561473" y="1325563"/>
            <a:ext cx="11036969" cy="4461626"/>
          </a:xfrm>
        </p:spPr>
        <p:txBody>
          <a:bodyPr>
            <a:normAutofit/>
          </a:bodyPr>
          <a:lstStyle/>
          <a:p>
            <a:pPr fontAlgn="t">
              <a:buSzPct val="50000"/>
              <a:buFont typeface="Courier New" panose="02070309020205020404" pitchFamily="49" charset="0"/>
              <a:buChar char="o"/>
            </a:pPr>
            <a:r>
              <a:rPr lang="en-US" sz="3200" dirty="0"/>
              <a:t>Clearly communicate to patients from the time of diagnosis that they will be expected to continue to be followed by their primary care provider and likely will transition back to predominately primary care after treatments ends.</a:t>
            </a:r>
          </a:p>
          <a:p>
            <a:pPr fontAlgn="t">
              <a:buSzPct val="50000"/>
              <a:buFont typeface="Courier New" panose="02070309020205020404" pitchFamily="49" charset="0"/>
              <a:buChar char="o"/>
            </a:pPr>
            <a:r>
              <a:rPr lang="en-US" sz="3200" dirty="0"/>
              <a:t>Examine current patient rosters, clinic utilization patterns, and new patient visit slots </a:t>
            </a:r>
            <a:r>
              <a:rPr lang="en-US" sz="3200" dirty="0">
                <a:sym typeface="Wingdings" pitchFamily="2" charset="2"/>
              </a:rPr>
              <a:t></a:t>
            </a:r>
            <a:r>
              <a:rPr lang="en-US" sz="3200" dirty="0"/>
              <a:t>consider how shifting care of low‐risk/low‐need survivors to primary care or advanced practice practitioners would affect these factors.</a:t>
            </a:r>
          </a:p>
        </p:txBody>
      </p:sp>
      <p:sp>
        <p:nvSpPr>
          <p:cNvPr id="5" name="TextBox 4">
            <a:extLst>
              <a:ext uri="{FF2B5EF4-FFF2-40B4-BE49-F238E27FC236}">
                <a16:creationId xmlns:a16="http://schemas.microsoft.com/office/drawing/2014/main" id="{761914B7-BE8F-4201-B3DA-F513871F1905}"/>
              </a:ext>
            </a:extLst>
          </p:cNvPr>
          <p:cNvSpPr txBox="1"/>
          <p:nvPr/>
        </p:nvSpPr>
        <p:spPr>
          <a:xfrm>
            <a:off x="1828800" y="5781987"/>
            <a:ext cx="8686800" cy="276999"/>
          </a:xfrm>
          <a:prstGeom prst="rect">
            <a:avLst/>
          </a:prstGeom>
          <a:noFill/>
        </p:spPr>
        <p:txBody>
          <a:bodyPr wrap="square" rtlCol="0">
            <a:spAutoFit/>
          </a:bodyPr>
          <a:lstStyle/>
          <a:p>
            <a:pPr algn="r"/>
            <a:r>
              <a:rPr lang="en-US" sz="1200" dirty="0"/>
              <a:t>Alfano, C. et al. </a:t>
            </a:r>
            <a:r>
              <a:rPr lang="en-US" sz="1200" i="1" dirty="0"/>
              <a:t>CA Cancer J Clin</a:t>
            </a:r>
            <a:r>
              <a:rPr lang="en-US" sz="1200" dirty="0"/>
              <a:t>. 2019;69(3):234-247</a:t>
            </a:r>
          </a:p>
        </p:txBody>
      </p:sp>
    </p:spTree>
    <p:extLst>
      <p:ext uri="{BB962C8B-B14F-4D97-AF65-F5344CB8AC3E}">
        <p14:creationId xmlns:p14="http://schemas.microsoft.com/office/powerpoint/2010/main" val="3809431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1B63-0032-CD48-BB0B-F94663B59B55}"/>
              </a:ext>
            </a:extLst>
          </p:cNvPr>
          <p:cNvSpPr>
            <a:spLocks noGrp="1"/>
          </p:cNvSpPr>
          <p:nvPr>
            <p:ph type="title"/>
          </p:nvPr>
        </p:nvSpPr>
        <p:spPr>
          <a:xfrm>
            <a:off x="355180" y="362737"/>
            <a:ext cx="11479121" cy="962826"/>
          </a:xfrm>
        </p:spPr>
        <p:txBody>
          <a:bodyPr>
            <a:normAutofit fontScale="90000"/>
          </a:bodyPr>
          <a:lstStyle/>
          <a:p>
            <a:pPr algn="ctr"/>
            <a:r>
              <a:rPr lang="en-US" b="1" dirty="0"/>
              <a:t>Actions </a:t>
            </a:r>
            <a:r>
              <a:rPr lang="en-US" b="1" i="1" dirty="0"/>
              <a:t>Oncology Clinicians </a:t>
            </a:r>
            <a:r>
              <a:rPr lang="en-US" b="1" dirty="0"/>
              <a:t>Can Pursue Now</a:t>
            </a:r>
          </a:p>
        </p:txBody>
      </p:sp>
      <p:sp>
        <p:nvSpPr>
          <p:cNvPr id="3" name="Content Placeholder 2">
            <a:extLst>
              <a:ext uri="{FF2B5EF4-FFF2-40B4-BE49-F238E27FC236}">
                <a16:creationId xmlns:a16="http://schemas.microsoft.com/office/drawing/2014/main" id="{CB8AA064-A1F7-034B-B25E-74422ADEE8D4}"/>
              </a:ext>
            </a:extLst>
          </p:cNvPr>
          <p:cNvSpPr>
            <a:spLocks noGrp="1"/>
          </p:cNvSpPr>
          <p:nvPr>
            <p:ph idx="1"/>
          </p:nvPr>
        </p:nvSpPr>
        <p:spPr>
          <a:xfrm>
            <a:off x="503800" y="1617202"/>
            <a:ext cx="10988843" cy="4593179"/>
          </a:xfrm>
        </p:spPr>
        <p:txBody>
          <a:bodyPr>
            <a:normAutofit/>
          </a:bodyPr>
          <a:lstStyle/>
          <a:p>
            <a:pPr fontAlgn="t">
              <a:buSzPct val="50000"/>
              <a:buFont typeface="Courier New" panose="02070309020205020404" pitchFamily="49" charset="0"/>
              <a:buChar char="o"/>
            </a:pPr>
            <a:r>
              <a:rPr lang="en-US" sz="3200" dirty="0"/>
              <a:t>Reinforce expectations about follow‐up by ongoing communication throughout cancer treatment.</a:t>
            </a:r>
          </a:p>
          <a:p>
            <a:pPr fontAlgn="t">
              <a:buSzPct val="50000"/>
              <a:buFont typeface="Courier New" panose="02070309020205020404" pitchFamily="49" charset="0"/>
              <a:buChar char="o"/>
            </a:pPr>
            <a:r>
              <a:rPr lang="en-US" sz="3200" dirty="0"/>
              <a:t>Shift follow-up appointments for patients off treatment so they are clustered.</a:t>
            </a:r>
          </a:p>
          <a:p>
            <a:pPr fontAlgn="t">
              <a:buSzPct val="50000"/>
              <a:buFont typeface="Courier New" panose="02070309020205020404" pitchFamily="49" charset="0"/>
              <a:buChar char="o"/>
            </a:pPr>
            <a:r>
              <a:rPr lang="en-US" sz="3200" dirty="0"/>
              <a:t>Support patients who are doing well in self‐managing their health.</a:t>
            </a:r>
          </a:p>
          <a:p>
            <a:pPr fontAlgn="t">
              <a:buSzPct val="50000"/>
              <a:buFont typeface="Courier New" panose="02070309020205020404" pitchFamily="49" charset="0"/>
              <a:buChar char="o"/>
            </a:pPr>
            <a:r>
              <a:rPr lang="en-US" sz="3200" dirty="0"/>
              <a:t>Build bridges with primary care.</a:t>
            </a:r>
          </a:p>
          <a:p>
            <a:pPr marL="0" indent="0" fontAlgn="t">
              <a:buNone/>
            </a:pPr>
            <a:endParaRPr lang="en-US" sz="3200" dirty="0"/>
          </a:p>
        </p:txBody>
      </p:sp>
      <p:sp>
        <p:nvSpPr>
          <p:cNvPr id="5" name="TextBox 4">
            <a:extLst>
              <a:ext uri="{FF2B5EF4-FFF2-40B4-BE49-F238E27FC236}">
                <a16:creationId xmlns:a16="http://schemas.microsoft.com/office/drawing/2014/main" id="{761914B7-BE8F-4201-B3DA-F513871F1905}"/>
              </a:ext>
            </a:extLst>
          </p:cNvPr>
          <p:cNvSpPr txBox="1"/>
          <p:nvPr/>
        </p:nvSpPr>
        <p:spPr>
          <a:xfrm>
            <a:off x="1828800" y="5781987"/>
            <a:ext cx="8686800" cy="276999"/>
          </a:xfrm>
          <a:prstGeom prst="rect">
            <a:avLst/>
          </a:prstGeom>
          <a:noFill/>
        </p:spPr>
        <p:txBody>
          <a:bodyPr wrap="square" rtlCol="0">
            <a:spAutoFit/>
          </a:bodyPr>
          <a:lstStyle/>
          <a:p>
            <a:pPr algn="r"/>
            <a:r>
              <a:rPr lang="en-US" sz="1200" dirty="0"/>
              <a:t>Alfano, C. et al. </a:t>
            </a:r>
            <a:r>
              <a:rPr lang="en-US" sz="1200" i="1" dirty="0"/>
              <a:t>CA Cancer J Clin</a:t>
            </a:r>
            <a:r>
              <a:rPr lang="en-US" sz="1200" dirty="0"/>
              <a:t>. 2019;69(3):234-247</a:t>
            </a:r>
          </a:p>
        </p:txBody>
      </p:sp>
    </p:spTree>
    <p:extLst>
      <p:ext uri="{BB962C8B-B14F-4D97-AF65-F5344CB8AC3E}">
        <p14:creationId xmlns:p14="http://schemas.microsoft.com/office/powerpoint/2010/main" val="3527151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190750" y="432233"/>
            <a:ext cx="7772400" cy="498598"/>
          </a:xfrm>
        </p:spPr>
        <p:txBody>
          <a:bodyPr>
            <a:normAutofit fontScale="90000"/>
          </a:bodyPr>
          <a:lstStyle/>
          <a:p>
            <a:pPr algn="ctr"/>
            <a:r>
              <a:rPr lang="en-US" altLang="en-US" b="1" dirty="0"/>
              <a:t>Survivorship Over Time</a:t>
            </a:r>
          </a:p>
        </p:txBody>
      </p:sp>
      <p:graphicFrame>
        <p:nvGraphicFramePr>
          <p:cNvPr id="5" name="Diagram 4"/>
          <p:cNvGraphicFramePr/>
          <p:nvPr>
            <p:extLst>
              <p:ext uri="{D42A27DB-BD31-4B8C-83A1-F6EECF244321}">
                <p14:modId xmlns:p14="http://schemas.microsoft.com/office/powerpoint/2010/main" val="2898882668"/>
              </p:ext>
            </p:extLst>
          </p:nvPr>
        </p:nvGraphicFramePr>
        <p:xfrm>
          <a:off x="1600200" y="1371600"/>
          <a:ext cx="8991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676" name="Picture 2" descr="http://images.nap.edu/images/cover.php?id=119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1418530"/>
            <a:ext cx="1112772" cy="166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http://images.nap.edu/images/cover.php?id=114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4343" y="3754438"/>
            <a:ext cx="1109957" cy="166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descr="Office of Cancer Survivorship - Mozilla Firefox"/>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89350" y="2057400"/>
            <a:ext cx="381635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6" descr="National Coalition for Cancer Survivorship (NCCS) - The power of survivorship... The promise of quality care - Mozilla Firefox"/>
          <p:cNvPicPr>
            <a:picLocks noChangeAspect="1"/>
          </p:cNvPicPr>
          <p:nvPr/>
        </p:nvPicPr>
        <p:blipFill>
          <a:blip r:embed="rId11" cstate="print">
            <a:extLst>
              <a:ext uri="{28A0092B-C50C-407E-A947-70E740481C1C}">
                <a14:useLocalDpi xmlns:a14="http://schemas.microsoft.com/office/drawing/2010/main" val="0"/>
              </a:ext>
            </a:extLst>
          </a:blip>
          <a:srcRect t="-22558"/>
          <a:stretch>
            <a:fillRect/>
          </a:stretch>
        </p:blipFill>
        <p:spPr bwMode="auto">
          <a:xfrm>
            <a:off x="3240088" y="3754438"/>
            <a:ext cx="28749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2"/>
          <p:cNvSpPr txBox="1">
            <a:spLocks noChangeArrowheads="1"/>
          </p:cNvSpPr>
          <p:nvPr/>
        </p:nvSpPr>
        <p:spPr bwMode="auto">
          <a:xfrm>
            <a:off x="1828800" y="5562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33"/>
                </a:solidFill>
                <a:latin typeface="Arial" pitchFamily="34" charset="0"/>
                <a:ea typeface="ＭＳ Ｐゴシック" pitchFamily="34" charset="-128"/>
              </a:defRPr>
            </a:lvl1pPr>
            <a:lvl2pPr marL="742950" indent="-285750">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a:spcBef>
                <a:spcPct val="0"/>
              </a:spcBef>
              <a:buFontTx/>
              <a:buNone/>
            </a:pPr>
            <a:r>
              <a:rPr lang="en-US" altLang="en-US" sz="2400">
                <a:solidFill>
                  <a:schemeClr val="tx1"/>
                </a:solidFill>
              </a:rPr>
              <a:t>“Victims”</a:t>
            </a:r>
          </a:p>
        </p:txBody>
      </p:sp>
      <p:sp>
        <p:nvSpPr>
          <p:cNvPr id="28681" name="TextBox 3"/>
          <p:cNvSpPr txBox="1">
            <a:spLocks noChangeArrowheads="1"/>
          </p:cNvSpPr>
          <p:nvPr/>
        </p:nvSpPr>
        <p:spPr bwMode="auto">
          <a:xfrm>
            <a:off x="8991600" y="5562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33"/>
                </a:solidFill>
                <a:latin typeface="Arial" pitchFamily="34" charset="0"/>
                <a:ea typeface="ＭＳ Ｐゴシック" pitchFamily="34" charset="-128"/>
              </a:defRPr>
            </a:lvl1pPr>
            <a:lvl2pPr marL="742950" indent="-285750">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a:spcBef>
                <a:spcPct val="0"/>
              </a:spcBef>
              <a:buFontTx/>
              <a:buNone/>
            </a:pPr>
            <a:r>
              <a:rPr lang="en-US" altLang="en-US" sz="2400">
                <a:solidFill>
                  <a:schemeClr val="tx1"/>
                </a:solidFill>
              </a:rPr>
              <a:t>“Survivors”</a:t>
            </a:r>
          </a:p>
        </p:txBody>
      </p:sp>
      <p:sp>
        <p:nvSpPr>
          <p:cNvPr id="28682" name="TextBox 7"/>
          <p:cNvSpPr txBox="1">
            <a:spLocks noChangeArrowheads="1"/>
          </p:cNvSpPr>
          <p:nvPr/>
        </p:nvSpPr>
        <p:spPr bwMode="auto">
          <a:xfrm>
            <a:off x="2475230" y="990601"/>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33"/>
                </a:solidFill>
                <a:latin typeface="Arial" pitchFamily="34" charset="0"/>
                <a:ea typeface="ＭＳ Ｐゴシック" pitchFamily="34" charset="-128"/>
              </a:defRPr>
            </a:lvl1pPr>
            <a:lvl2pPr marL="742950" indent="-285750">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a:spcBef>
                <a:spcPct val="0"/>
              </a:spcBef>
              <a:buFontTx/>
              <a:buNone/>
            </a:pPr>
            <a:r>
              <a:rPr lang="en-US" altLang="en-US" sz="2400" dirty="0">
                <a:solidFill>
                  <a:schemeClr val="tx1"/>
                </a:solidFill>
              </a:rPr>
              <a:t>“War”</a:t>
            </a:r>
          </a:p>
        </p:txBody>
      </p:sp>
      <p:sp>
        <p:nvSpPr>
          <p:cNvPr id="28683" name="TextBox 10"/>
          <p:cNvSpPr txBox="1">
            <a:spLocks noChangeArrowheads="1"/>
          </p:cNvSpPr>
          <p:nvPr/>
        </p:nvSpPr>
        <p:spPr bwMode="auto">
          <a:xfrm>
            <a:off x="4876800" y="100076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33"/>
                </a:solidFill>
                <a:latin typeface="Arial" pitchFamily="34" charset="0"/>
                <a:ea typeface="ＭＳ Ｐゴシック" pitchFamily="34" charset="-128"/>
              </a:defRPr>
            </a:lvl1pPr>
            <a:lvl2pPr marL="742950" indent="-285750">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a:spcBef>
                <a:spcPct val="0"/>
              </a:spcBef>
              <a:buFontTx/>
              <a:buNone/>
            </a:pPr>
            <a:r>
              <a:rPr lang="en-US" altLang="en-US" sz="2400" dirty="0">
                <a:solidFill>
                  <a:schemeClr val="tx1"/>
                </a:solidFill>
              </a:rPr>
              <a:t>“Competition”</a:t>
            </a:r>
          </a:p>
        </p:txBody>
      </p:sp>
      <p:sp>
        <p:nvSpPr>
          <p:cNvPr id="28684" name="TextBox 11"/>
          <p:cNvSpPr txBox="1">
            <a:spLocks noChangeArrowheads="1"/>
          </p:cNvSpPr>
          <p:nvPr/>
        </p:nvSpPr>
        <p:spPr bwMode="auto">
          <a:xfrm>
            <a:off x="8001000" y="990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33"/>
                </a:solidFill>
                <a:latin typeface="Arial" pitchFamily="34" charset="0"/>
                <a:ea typeface="ＭＳ Ｐゴシック" pitchFamily="34" charset="-128"/>
              </a:defRPr>
            </a:lvl1pPr>
            <a:lvl2pPr marL="742950" indent="-285750">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a:spcBef>
                <a:spcPct val="0"/>
              </a:spcBef>
              <a:buFontTx/>
              <a:buNone/>
            </a:pPr>
            <a:r>
              <a:rPr lang="en-US" altLang="en-US" sz="2400" dirty="0">
                <a:solidFill>
                  <a:schemeClr val="tx1"/>
                </a:solidFill>
              </a:rPr>
              <a:t>“Journey”</a:t>
            </a:r>
          </a:p>
        </p:txBody>
      </p:sp>
      <p:cxnSp>
        <p:nvCxnSpPr>
          <p:cNvPr id="28685" name="Straight Arrow Connector 9"/>
          <p:cNvCxnSpPr>
            <a:cxnSpLocks noChangeShapeType="1"/>
            <a:stCxn id="28680" idx="3"/>
          </p:cNvCxnSpPr>
          <p:nvPr/>
        </p:nvCxnSpPr>
        <p:spPr bwMode="auto">
          <a:xfrm flipV="1">
            <a:off x="3200400" y="5753100"/>
            <a:ext cx="5753100" cy="381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686" name="Straight Arrow Connector 13"/>
          <p:cNvCxnSpPr>
            <a:cxnSpLocks noChangeShapeType="1"/>
          </p:cNvCxnSpPr>
          <p:nvPr/>
        </p:nvCxnSpPr>
        <p:spPr bwMode="auto">
          <a:xfrm>
            <a:off x="3610769" y="1231741"/>
            <a:ext cx="1066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687" name="Straight Arrow Connector 15"/>
          <p:cNvCxnSpPr>
            <a:cxnSpLocks noChangeShapeType="1"/>
            <a:stCxn id="28683" idx="3"/>
            <a:endCxn id="28684" idx="1"/>
          </p:cNvCxnSpPr>
          <p:nvPr/>
        </p:nvCxnSpPr>
        <p:spPr bwMode="auto">
          <a:xfrm flipV="1">
            <a:off x="6934200" y="1221581"/>
            <a:ext cx="1066800" cy="1016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8688" name="TextBox 9"/>
          <p:cNvSpPr txBox="1">
            <a:spLocks noChangeArrowheads="1"/>
          </p:cNvSpPr>
          <p:nvPr/>
        </p:nvSpPr>
        <p:spPr bwMode="auto">
          <a:xfrm>
            <a:off x="1752600" y="5181601"/>
            <a:ext cx="274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33"/>
                </a:solidFill>
                <a:latin typeface="Arial" pitchFamily="34" charset="0"/>
                <a:ea typeface="ＭＳ Ｐゴシック" pitchFamily="34" charset="-128"/>
              </a:defRPr>
            </a:lvl1pPr>
            <a:lvl2pPr marL="742950" indent="-285750">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a:spcBef>
                <a:spcPct val="0"/>
              </a:spcBef>
              <a:buFontTx/>
              <a:buNone/>
            </a:pPr>
            <a:r>
              <a:rPr lang="en-US" altLang="en-US" sz="2400">
                <a:solidFill>
                  <a:schemeClr val="tx1"/>
                </a:solidFill>
              </a:rPr>
              <a:t>“Good Patient”</a:t>
            </a:r>
          </a:p>
        </p:txBody>
      </p:sp>
      <p:sp>
        <p:nvSpPr>
          <p:cNvPr id="28689" name="TextBox 10"/>
          <p:cNvSpPr txBox="1">
            <a:spLocks noChangeArrowheads="1"/>
          </p:cNvSpPr>
          <p:nvPr/>
        </p:nvSpPr>
        <p:spPr bwMode="auto">
          <a:xfrm>
            <a:off x="7391400" y="5176838"/>
            <a:ext cx="327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33"/>
                </a:solidFill>
                <a:latin typeface="Arial" pitchFamily="34" charset="0"/>
                <a:ea typeface="ＭＳ Ｐゴシック" pitchFamily="34" charset="-128"/>
              </a:defRPr>
            </a:lvl1pPr>
            <a:lvl2pPr marL="742950" indent="-285750">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algn="r">
              <a:spcBef>
                <a:spcPct val="0"/>
              </a:spcBef>
              <a:buFontTx/>
              <a:buNone/>
            </a:pPr>
            <a:r>
              <a:rPr lang="en-US" altLang="en-US" sz="2400">
                <a:solidFill>
                  <a:schemeClr val="tx1"/>
                </a:solidFill>
              </a:rPr>
              <a:t>“Empowered Patient”</a:t>
            </a:r>
          </a:p>
        </p:txBody>
      </p:sp>
      <p:sp>
        <p:nvSpPr>
          <p:cNvPr id="2" name="TextBox 1">
            <a:extLst>
              <a:ext uri="{FF2B5EF4-FFF2-40B4-BE49-F238E27FC236}">
                <a16:creationId xmlns:a16="http://schemas.microsoft.com/office/drawing/2014/main" id="{EA857C67-B0CB-E74C-A4FC-1EA36198DE5A}"/>
              </a:ext>
            </a:extLst>
          </p:cNvPr>
          <p:cNvSpPr txBox="1"/>
          <p:nvPr/>
        </p:nvSpPr>
        <p:spPr>
          <a:xfrm>
            <a:off x="3274773" y="3666124"/>
            <a:ext cx="453970" cy="338554"/>
          </a:xfrm>
          <a:prstGeom prst="rect">
            <a:avLst/>
          </a:prstGeom>
          <a:noFill/>
        </p:spPr>
        <p:txBody>
          <a:bodyPr wrap="none" rtlCol="0">
            <a:spAutoFit/>
          </a:bodyPr>
          <a:lstStyle/>
          <a:p>
            <a:r>
              <a:rPr lang="en-US" sz="1600" b="1" dirty="0"/>
              <a:t>3m</a:t>
            </a:r>
          </a:p>
        </p:txBody>
      </p:sp>
      <p:sp>
        <p:nvSpPr>
          <p:cNvPr id="19" name="TextBox 18">
            <a:extLst>
              <a:ext uri="{FF2B5EF4-FFF2-40B4-BE49-F238E27FC236}">
                <a16:creationId xmlns:a16="http://schemas.microsoft.com/office/drawing/2014/main" id="{B4F7501E-99B6-B043-B1C8-F842F74C2AE9}"/>
              </a:ext>
            </a:extLst>
          </p:cNvPr>
          <p:cNvSpPr txBox="1"/>
          <p:nvPr/>
        </p:nvSpPr>
        <p:spPr>
          <a:xfrm>
            <a:off x="9499501" y="3657307"/>
            <a:ext cx="736099" cy="338554"/>
          </a:xfrm>
          <a:prstGeom prst="rect">
            <a:avLst/>
          </a:prstGeom>
          <a:noFill/>
        </p:spPr>
        <p:txBody>
          <a:bodyPr wrap="none" rtlCol="0">
            <a:spAutoFit/>
          </a:bodyPr>
          <a:lstStyle/>
          <a:p>
            <a:r>
              <a:rPr lang="en-US" sz="1600" b="1" dirty="0"/>
              <a:t>16.9 m</a:t>
            </a:r>
          </a:p>
        </p:txBody>
      </p:sp>
    </p:spTree>
    <p:extLst>
      <p:ext uri="{BB962C8B-B14F-4D97-AF65-F5344CB8AC3E}">
        <p14:creationId xmlns:p14="http://schemas.microsoft.com/office/powerpoint/2010/main" val="3887583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D6AC-5E9A-9D4B-BB2B-98F89A3A01D9}"/>
              </a:ext>
            </a:extLst>
          </p:cNvPr>
          <p:cNvSpPr>
            <a:spLocks noGrp="1"/>
          </p:cNvSpPr>
          <p:nvPr>
            <p:ph type="title"/>
          </p:nvPr>
        </p:nvSpPr>
        <p:spPr>
          <a:xfrm>
            <a:off x="838200" y="185016"/>
            <a:ext cx="10515600" cy="1325563"/>
          </a:xfrm>
        </p:spPr>
        <p:txBody>
          <a:bodyPr/>
          <a:lstStyle/>
          <a:p>
            <a:pPr algn="ctr"/>
            <a:r>
              <a:rPr lang="en-US" b="1" dirty="0"/>
              <a:t>Challenge</a:t>
            </a:r>
          </a:p>
        </p:txBody>
      </p:sp>
      <p:graphicFrame>
        <p:nvGraphicFramePr>
          <p:cNvPr id="5" name="Content Placeholder 4">
            <a:extLst>
              <a:ext uri="{FF2B5EF4-FFF2-40B4-BE49-F238E27FC236}">
                <a16:creationId xmlns:a16="http://schemas.microsoft.com/office/drawing/2014/main" id="{223058D5-FA34-344D-97ED-533F78EF2AC2}"/>
              </a:ext>
            </a:extLst>
          </p:cNvPr>
          <p:cNvGraphicFramePr>
            <a:graphicFrameLocks noGrp="1"/>
          </p:cNvGraphicFramePr>
          <p:nvPr>
            <p:ph idx="1"/>
            <p:extLst>
              <p:ext uri="{D42A27DB-BD31-4B8C-83A1-F6EECF244321}">
                <p14:modId xmlns:p14="http://schemas.microsoft.com/office/powerpoint/2010/main" val="2315025632"/>
              </p:ext>
            </p:extLst>
          </p:nvPr>
        </p:nvGraphicFramePr>
        <p:xfrm>
          <a:off x="332509" y="1399309"/>
          <a:ext cx="11540835" cy="4738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150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a:extLst>
              <a:ext uri="{FF2B5EF4-FFF2-40B4-BE49-F238E27FC236}">
                <a16:creationId xmlns:a16="http://schemas.microsoft.com/office/drawing/2014/main" id="{F87F1378-FEE6-A944-A4B5-1394DBCC4B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4740" y="1231795"/>
            <a:ext cx="3341883" cy="438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5">
            <a:extLst>
              <a:ext uri="{FF2B5EF4-FFF2-40B4-BE49-F238E27FC236}">
                <a16:creationId xmlns:a16="http://schemas.microsoft.com/office/drawing/2014/main" id="{64907227-398A-D14A-99CC-091ABD310BB3}"/>
              </a:ext>
            </a:extLst>
          </p:cNvPr>
          <p:cNvSpPr txBox="1">
            <a:spLocks noChangeArrowheads="1"/>
          </p:cNvSpPr>
          <p:nvPr/>
        </p:nvSpPr>
        <p:spPr bwMode="auto">
          <a:xfrm>
            <a:off x="4395749" y="4826055"/>
            <a:ext cx="45366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b="1" dirty="0">
                <a:latin typeface="Bradley Hand ITC" pitchFamily="2" charset="77"/>
              </a:rPr>
              <a:t>Picking up my pieces</a:t>
            </a:r>
          </a:p>
        </p:txBody>
      </p:sp>
      <p:pic>
        <p:nvPicPr>
          <p:cNvPr id="4" name="Picture 3" descr="LOOC Non Int'l.jpg">
            <a:extLst>
              <a:ext uri="{FF2B5EF4-FFF2-40B4-BE49-F238E27FC236}">
                <a16:creationId xmlns:a16="http://schemas.microsoft.com/office/drawing/2014/main" id="{8C23CA96-EF8D-264E-81CD-38F84A5BB7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67875" y="4725030"/>
            <a:ext cx="931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9033BB-CA69-A445-93F7-53177E1A509D}"/>
              </a:ext>
            </a:extLst>
          </p:cNvPr>
          <p:cNvSpPr txBox="1"/>
          <p:nvPr/>
        </p:nvSpPr>
        <p:spPr>
          <a:xfrm>
            <a:off x="5492948" y="2717086"/>
            <a:ext cx="5206790" cy="707886"/>
          </a:xfrm>
          <a:prstGeom prst="rect">
            <a:avLst/>
          </a:prstGeom>
          <a:noFill/>
        </p:spPr>
        <p:txBody>
          <a:bodyPr wrap="square" rtlCol="0">
            <a:spAutoFit/>
          </a:bodyPr>
          <a:lstStyle/>
          <a:p>
            <a:r>
              <a:rPr lang="en-US" sz="4000" b="1" dirty="0"/>
              <a:t>Survivorship Research</a:t>
            </a:r>
          </a:p>
        </p:txBody>
      </p:sp>
    </p:spTree>
    <p:extLst>
      <p:ext uri="{BB962C8B-B14F-4D97-AF65-F5344CB8AC3E}">
        <p14:creationId xmlns:p14="http://schemas.microsoft.com/office/powerpoint/2010/main" val="396850975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96837"/>
            <a:ext cx="10515600" cy="1325563"/>
          </a:xfrm>
        </p:spPr>
        <p:txBody>
          <a:bodyPr>
            <a:normAutofit/>
          </a:bodyPr>
          <a:lstStyle/>
          <a:p>
            <a:pPr eaLnBrk="1" hangingPunct="1">
              <a:defRPr/>
            </a:pPr>
            <a:r>
              <a:rPr lang="en-US" dirty="0"/>
              <a:t>NCI Survivorship Research Definitions</a:t>
            </a:r>
          </a:p>
        </p:txBody>
      </p:sp>
      <p:sp>
        <p:nvSpPr>
          <p:cNvPr id="17411" name="Content Placeholder 2"/>
          <p:cNvSpPr>
            <a:spLocks noGrp="1"/>
          </p:cNvSpPr>
          <p:nvPr>
            <p:ph idx="1"/>
          </p:nvPr>
        </p:nvSpPr>
        <p:spPr>
          <a:xfrm>
            <a:off x="657726" y="1422400"/>
            <a:ext cx="10988842" cy="4754563"/>
          </a:xfrm>
        </p:spPr>
        <p:txBody>
          <a:bodyPr>
            <a:noAutofit/>
          </a:bodyPr>
          <a:lstStyle/>
          <a:p>
            <a:pPr marL="0" indent="0">
              <a:buNone/>
            </a:pPr>
            <a:r>
              <a:rPr lang="en-US" sz="2400" b="1" dirty="0"/>
              <a:t>Cancer Survivorship Research</a:t>
            </a:r>
            <a:r>
              <a:rPr lang="en-US" sz="2400" dirty="0"/>
              <a:t>:  </a:t>
            </a:r>
            <a:r>
              <a:rPr lang="en-US" sz="2400" i="1" dirty="0"/>
              <a:t>Cancer survivorship research seeks to improve the health and well-being of cancer survivors and caregivers providing care to survivors</a:t>
            </a:r>
            <a:r>
              <a:rPr lang="en-US" sz="2400" dirty="0"/>
              <a:t>. </a:t>
            </a:r>
          </a:p>
          <a:p>
            <a:pPr marL="0" indent="0">
              <a:buNone/>
            </a:pPr>
            <a:r>
              <a:rPr lang="en-US" sz="2400" dirty="0"/>
              <a:t>It aims to improve understanding of the sequelae of cancer and its treatment and to identify methods to prevent and mitigate adverse outcomes, including functional, physical, psychosocial, and economic effects. </a:t>
            </a:r>
          </a:p>
          <a:p>
            <a:pPr marL="0" indent="0">
              <a:buNone/>
            </a:pPr>
            <a:r>
              <a:rPr lang="en-US" sz="2400" dirty="0"/>
              <a:t>This research also includes and informs the design, delivery, and implementation of evidence-based strategies and the coordination of healthcare services to optimize survivors’ health and quality of life from the time of diagnosis through the remainder of the survivor’s life. </a:t>
            </a:r>
          </a:p>
          <a:p>
            <a:pPr marL="0" indent="0">
              <a:buNone/>
            </a:pPr>
            <a:r>
              <a:rPr lang="en-US" sz="2400" dirty="0"/>
              <a:t>Any cancer survivorship research should clearly identify the type of survivor being studied (e.g. age, type and stage of cancer, time since diagnosis) and the outcomes of the research (e.g. function, quality of life, health care utilization, costs, survival).</a:t>
            </a:r>
          </a:p>
        </p:txBody>
      </p:sp>
    </p:spTree>
    <p:extLst>
      <p:ext uri="{BB962C8B-B14F-4D97-AF65-F5344CB8AC3E}">
        <p14:creationId xmlns:p14="http://schemas.microsoft.com/office/powerpoint/2010/main" val="1267533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8BA22-98F6-6146-8F13-7AC89E4E1B25}"/>
              </a:ext>
            </a:extLst>
          </p:cNvPr>
          <p:cNvSpPr>
            <a:spLocks noGrp="1"/>
          </p:cNvSpPr>
          <p:nvPr>
            <p:ph idx="1"/>
          </p:nvPr>
        </p:nvSpPr>
        <p:spPr>
          <a:xfrm>
            <a:off x="400522" y="6302148"/>
            <a:ext cx="11441336" cy="555852"/>
          </a:xfrm>
        </p:spPr>
        <p:txBody>
          <a:bodyPr>
            <a:normAutofit fontScale="77500" lnSpcReduction="20000"/>
          </a:bodyPr>
          <a:lstStyle/>
          <a:p>
            <a:pPr marL="0" indent="0">
              <a:buNone/>
            </a:pPr>
            <a:br>
              <a:rPr lang="en-US" dirty="0"/>
            </a:br>
            <a:r>
              <a:rPr lang="en-US" sz="1400" dirty="0"/>
              <a:t>Adapted from </a:t>
            </a:r>
            <a:r>
              <a:rPr lang="en-US" sz="1400" dirty="0" err="1"/>
              <a:t>Nekhlyudov</a:t>
            </a:r>
            <a:r>
              <a:rPr lang="en-US" sz="1400" dirty="0"/>
              <a:t>, L, </a:t>
            </a:r>
            <a:r>
              <a:rPr lang="en-US" sz="1400" dirty="0" err="1"/>
              <a:t>Mollica</a:t>
            </a:r>
            <a:r>
              <a:rPr lang="en-US" sz="1400" dirty="0"/>
              <a:t>, M., Jacobsen, P., Mayer, DK, Shulman, LN, Geiger, AM. (2019). Developing a Quality of Cancer Survivorship Care Framework: Implications for Clinical Care, Research and Policy. </a:t>
            </a:r>
            <a:r>
              <a:rPr lang="en-US" sz="1400" i="1" dirty="0"/>
              <a:t>JNCI</a:t>
            </a:r>
            <a:r>
              <a:rPr lang="en-US" sz="1400" dirty="0"/>
              <a:t>, </a:t>
            </a:r>
            <a:r>
              <a:rPr lang="en-US" sz="1400" dirty="0" err="1"/>
              <a:t>epub</a:t>
            </a:r>
            <a:r>
              <a:rPr lang="en-US" sz="1400" dirty="0"/>
              <a:t> ahead of print</a:t>
            </a:r>
          </a:p>
        </p:txBody>
      </p:sp>
      <p:pic>
        <p:nvPicPr>
          <p:cNvPr id="5" name="Picture 4">
            <a:extLst>
              <a:ext uri="{FF2B5EF4-FFF2-40B4-BE49-F238E27FC236}">
                <a16:creationId xmlns:a16="http://schemas.microsoft.com/office/drawing/2014/main" id="{8FE73E01-15AA-964B-96BD-DA57820628FF}"/>
              </a:ext>
            </a:extLst>
          </p:cNvPr>
          <p:cNvPicPr/>
          <p:nvPr/>
        </p:nvPicPr>
        <p:blipFill rotWithShape="1">
          <a:blip r:embed="rId2">
            <a:extLst>
              <a:ext uri="{28A0092B-C50C-407E-A947-70E740481C1C}">
                <a14:useLocalDpi xmlns:a14="http://schemas.microsoft.com/office/drawing/2010/main" val="0"/>
              </a:ext>
            </a:extLst>
          </a:blip>
          <a:srcRect l="3968" r="3877" b="12171"/>
          <a:stretch/>
        </p:blipFill>
        <p:spPr>
          <a:xfrm>
            <a:off x="1625600" y="1"/>
            <a:ext cx="8249921" cy="6356350"/>
          </a:xfrm>
          <a:prstGeom prst="rect">
            <a:avLst/>
          </a:prstGeom>
        </p:spPr>
      </p:pic>
    </p:spTree>
    <p:extLst>
      <p:ext uri="{BB962C8B-B14F-4D97-AF65-F5344CB8AC3E}">
        <p14:creationId xmlns:p14="http://schemas.microsoft.com/office/powerpoint/2010/main" val="2439650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3E614-0D9B-43A9-8C42-8EF8ABA4B8BE}"/>
              </a:ext>
            </a:extLst>
          </p:cNvPr>
          <p:cNvSpPr>
            <a:spLocks noGrp="1"/>
          </p:cNvSpPr>
          <p:nvPr>
            <p:ph type="title"/>
          </p:nvPr>
        </p:nvSpPr>
        <p:spPr>
          <a:xfrm>
            <a:off x="325685" y="441361"/>
            <a:ext cx="11634785" cy="559512"/>
          </a:xfrm>
        </p:spPr>
        <p:txBody>
          <a:bodyPr/>
          <a:lstStyle/>
          <a:p>
            <a:pPr algn="ctr"/>
            <a:r>
              <a:rPr lang="en-US" sz="4000" b="1" dirty="0"/>
              <a:t>NIH Survivorship Research Portfolio Analysis (2016)</a:t>
            </a:r>
          </a:p>
        </p:txBody>
      </p:sp>
      <p:pic>
        <p:nvPicPr>
          <p:cNvPr id="4" name="Picture 3" descr="rowland.survivorship portfolio analysis.2016 jnci.2019.pdf - Adobe Acrobat Reader DC">
            <a:extLst>
              <a:ext uri="{FF2B5EF4-FFF2-40B4-BE49-F238E27FC236}">
                <a16:creationId xmlns:a16="http://schemas.microsoft.com/office/drawing/2014/main" id="{535752F9-BAAA-417A-8DBA-B5F08B063152}"/>
              </a:ext>
            </a:extLst>
          </p:cNvPr>
          <p:cNvPicPr>
            <a:picLocks noChangeAspect="1"/>
          </p:cNvPicPr>
          <p:nvPr/>
        </p:nvPicPr>
        <p:blipFill rotWithShape="1">
          <a:blip r:embed="rId2">
            <a:extLst>
              <a:ext uri="{28A0092B-C50C-407E-A947-70E740481C1C}">
                <a14:useLocalDpi xmlns:a14="http://schemas.microsoft.com/office/drawing/2010/main" val="0"/>
              </a:ext>
            </a:extLst>
          </a:blip>
          <a:srcRect l="10418" t="23073" r="21353" b="21163"/>
          <a:stretch/>
        </p:blipFill>
        <p:spPr>
          <a:xfrm>
            <a:off x="5441412" y="3951793"/>
            <a:ext cx="6519058" cy="2906207"/>
          </a:xfrm>
          <a:prstGeom prst="rect">
            <a:avLst/>
          </a:prstGeom>
        </p:spPr>
      </p:pic>
      <p:sp>
        <p:nvSpPr>
          <p:cNvPr id="5" name="TextBox 4">
            <a:extLst>
              <a:ext uri="{FF2B5EF4-FFF2-40B4-BE49-F238E27FC236}">
                <a16:creationId xmlns:a16="http://schemas.microsoft.com/office/drawing/2014/main" id="{3BF7BD70-3E8C-4D77-83BA-F6C4E76E5107}"/>
              </a:ext>
            </a:extLst>
          </p:cNvPr>
          <p:cNvSpPr txBox="1"/>
          <p:nvPr/>
        </p:nvSpPr>
        <p:spPr>
          <a:xfrm>
            <a:off x="584015" y="1295190"/>
            <a:ext cx="1000760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lumMod val="10000"/>
                  </a:srgbClr>
                </a:solidFill>
                <a:effectLst/>
                <a:uLnTx/>
                <a:uFillTx/>
                <a:ea typeface="+mn-ea"/>
                <a:cs typeface="+mn-cs"/>
              </a:rPr>
              <a:t>Review of 165 eligible grants: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9D9D9">
                    <a:lumMod val="10000"/>
                  </a:srgbClr>
                </a:solidFill>
                <a:effectLst/>
                <a:uLnTx/>
                <a:uFillTx/>
                <a:ea typeface="+mn-ea"/>
                <a:cs typeface="+mn-cs"/>
              </a:rPr>
              <a:t>88.5% were funded by the National Cancer Institute followed by NINR, NIH OD, and 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9D9D9">
                    <a:lumMod val="10000"/>
                  </a:srgbClr>
                </a:solidFill>
                <a:effectLst/>
                <a:uLnTx/>
                <a:uFillTx/>
                <a:ea typeface="+mn-ea"/>
                <a:cs typeface="+mn-cs"/>
              </a:rPr>
              <a:t>85.6% of NCI studies funded by DCCPS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9D9D9">
                    <a:lumMod val="10000"/>
                  </a:srgbClr>
                </a:solidFill>
                <a:effectLst/>
                <a:uLnTx/>
                <a:uFillTx/>
                <a:ea typeface="+mn-ea"/>
                <a:cs typeface="+mn-cs"/>
              </a:rPr>
              <a:t>66.7% were investigator-initiated (R01) mechanism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9D9D9">
                    <a:lumMod val="10000"/>
                  </a:srgbClr>
                </a:solidFill>
                <a:effectLst/>
                <a:uLnTx/>
                <a:uFillTx/>
                <a:ea typeface="+mn-ea"/>
                <a:cs typeface="+mn-cs"/>
              </a:rPr>
              <a:t>84.2% focused on adult survivors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9D9D9">
                    <a:lumMod val="10000"/>
                  </a:srgbClr>
                </a:solidFill>
                <a:effectLst/>
                <a:uLnTx/>
                <a:uFillTx/>
                <a:ea typeface="+mn-ea"/>
                <a:cs typeface="+mn-cs"/>
              </a:rPr>
              <a:t>47.3% focused on breast cancer survivors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9D9D9">
                    <a:lumMod val="10000"/>
                  </a:srgbClr>
                </a:solidFill>
                <a:effectLst/>
                <a:uLnTx/>
                <a:uFillTx/>
                <a:ea typeface="+mn-ea"/>
                <a:cs typeface="+mn-cs"/>
              </a:rPr>
              <a:t>64.2% focused on &lt;2 years since diagnosis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9D9D9">
                    <a:lumMod val="10000"/>
                  </a:srgbClr>
                </a:solidFill>
                <a:effectLst/>
                <a:uLnTx/>
                <a:uFillTx/>
                <a:ea typeface="+mn-ea"/>
                <a:cs typeface="+mn-cs"/>
              </a:rPr>
              <a:t>57.3% were observational in nature (57.3%)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9D9D9">
                    <a:lumMod val="10000"/>
                  </a:srgbClr>
                </a:solidFill>
                <a:effectLst/>
                <a:uLnTx/>
                <a:uFillTx/>
                <a:ea typeface="+mn-ea"/>
                <a:cs typeface="+mn-cs"/>
              </a:rPr>
              <a:t>4.8% older adults and 3% rural populations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9D9D9">
                    <a:lumMod val="10000"/>
                  </a:srgbClr>
                </a:solidFill>
                <a:effectLst/>
                <a:uLnTx/>
                <a:uFillTx/>
                <a:ea typeface="+mn-ea"/>
                <a:cs typeface="+mn-cs"/>
              </a:rPr>
              <a:t>Topics included:</a:t>
            </a:r>
          </a:p>
          <a:p>
            <a:pPr marL="742950" lvl="1" indent="-285750">
              <a:buFont typeface="Arial" panose="020B0604020202020204" pitchFamily="34" charset="0"/>
              <a:buChar char="•"/>
            </a:pPr>
            <a:r>
              <a:rPr lang="en-US" sz="2000" dirty="0">
                <a:solidFill>
                  <a:srgbClr val="D9D9D9">
                    <a:lumMod val="10000"/>
                  </a:srgbClr>
                </a:solidFill>
              </a:rPr>
              <a:t>75.8% physiologic outcomes </a:t>
            </a:r>
            <a:endParaRPr kumimoji="0" lang="en-US" sz="2000" b="0" i="0" u="none" strike="noStrike" kern="1200" cap="none" spc="0" normalizeH="0" baseline="0" noProof="0" dirty="0">
              <a:ln>
                <a:noFill/>
              </a:ln>
              <a:solidFill>
                <a:srgbClr val="D9D9D9">
                  <a:lumMod val="10000"/>
                </a:srgbClr>
              </a:solidFill>
              <a:effectLst/>
              <a:uLnTx/>
              <a:uFillTx/>
              <a:ea typeface="+mn-ea"/>
              <a:cs typeface="+mn-cs"/>
            </a:endParaRPr>
          </a:p>
          <a:p>
            <a:pPr marL="742950" lvl="1" indent="-285750">
              <a:buFont typeface="Arial" panose="020B0604020202020204" pitchFamily="34" charset="0"/>
              <a:buChar char="•"/>
            </a:pPr>
            <a:r>
              <a:rPr lang="en-US" sz="2000" dirty="0">
                <a:solidFill>
                  <a:srgbClr val="D9D9D9">
                    <a:lumMod val="10000"/>
                  </a:srgbClr>
                </a:solidFill>
              </a:rPr>
              <a:t>37.6% psychosocial outcomes </a:t>
            </a:r>
          </a:p>
          <a:p>
            <a:pPr marL="742950" lvl="1" indent="-285750">
              <a:buFont typeface="Arial" panose="020B0604020202020204" pitchFamily="34" charset="0"/>
              <a:buChar char="•"/>
            </a:pPr>
            <a:r>
              <a:rPr kumimoji="0" lang="en-US" sz="2000" b="0" i="0" u="none" strike="noStrike" kern="1200" cap="none" spc="0" normalizeH="0" baseline="0" noProof="0" dirty="0">
                <a:ln>
                  <a:noFill/>
                </a:ln>
                <a:solidFill>
                  <a:srgbClr val="D9D9D9">
                    <a:lumMod val="10000"/>
                  </a:srgbClr>
                </a:solidFill>
                <a:effectLst/>
                <a:uLnTx/>
                <a:uFillTx/>
                <a:ea typeface="+mn-ea"/>
                <a:cs typeface="+mn-cs"/>
              </a:rPr>
              <a:t>35.7% health behaviors</a:t>
            </a:r>
          </a:p>
          <a:p>
            <a:pPr marL="742950" lvl="1" indent="-285750">
              <a:buFont typeface="Arial" panose="020B0604020202020204" pitchFamily="34" charset="0"/>
              <a:buChar char="•"/>
            </a:pPr>
            <a:r>
              <a:rPr kumimoji="0" lang="en-US" sz="2000" b="0" i="0" u="none" strike="noStrike" kern="1200" cap="none" spc="0" normalizeH="0" baseline="0" noProof="0" dirty="0">
                <a:ln>
                  <a:noFill/>
                </a:ln>
                <a:solidFill>
                  <a:srgbClr val="D9D9D9">
                    <a:lumMod val="10000"/>
                  </a:srgbClr>
                </a:solidFill>
                <a:effectLst/>
                <a:uLnTx/>
                <a:uFillTx/>
                <a:ea typeface="+mn-ea"/>
                <a:cs typeface="+mn-cs"/>
              </a:rPr>
              <a:t>35.7% patterns of care</a:t>
            </a:r>
          </a:p>
          <a:p>
            <a:pPr marL="742950" lvl="1" indent="-285750">
              <a:buFont typeface="Arial" panose="020B0604020202020204" pitchFamily="34" charset="0"/>
              <a:buChar char="•"/>
            </a:pPr>
            <a:r>
              <a:rPr kumimoji="0" lang="en-US" sz="2000" b="0" i="0" u="none" strike="noStrike" kern="1200" cap="none" spc="0" normalizeH="0" baseline="0" noProof="0" dirty="0">
                <a:ln>
                  <a:noFill/>
                </a:ln>
                <a:solidFill>
                  <a:srgbClr val="D9D9D9">
                    <a:lumMod val="10000"/>
                  </a:srgbClr>
                </a:solidFill>
                <a:effectLst/>
                <a:uLnTx/>
                <a:uFillTx/>
                <a:ea typeface="+mn-ea"/>
                <a:cs typeface="+mn-cs"/>
              </a:rPr>
              <a:t>economic/employment outcomes</a:t>
            </a:r>
            <a:endParaRPr kumimoji="0" lang="en-US" b="0" i="0" u="none" strike="noStrike" kern="1200" cap="none" spc="0" normalizeH="0" baseline="0" noProof="0" dirty="0">
              <a:ln>
                <a:noFill/>
              </a:ln>
              <a:solidFill>
                <a:srgbClr val="D9D9D9">
                  <a:lumMod val="10000"/>
                </a:srgbClr>
              </a:solidFill>
              <a:effectLst/>
              <a:uLnTx/>
              <a:uFillTx/>
              <a:ea typeface="+mn-ea"/>
              <a:cs typeface="+mn-cs"/>
            </a:endParaRPr>
          </a:p>
        </p:txBody>
      </p:sp>
    </p:spTree>
    <p:extLst>
      <p:ext uri="{BB962C8B-B14F-4D97-AF65-F5344CB8AC3E}">
        <p14:creationId xmlns:p14="http://schemas.microsoft.com/office/powerpoint/2010/main" val="1907272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3E614-0D9B-43A9-8C42-8EF8ABA4B8BE}"/>
              </a:ext>
            </a:extLst>
          </p:cNvPr>
          <p:cNvSpPr>
            <a:spLocks noGrp="1"/>
          </p:cNvSpPr>
          <p:nvPr>
            <p:ph type="title"/>
          </p:nvPr>
        </p:nvSpPr>
        <p:spPr>
          <a:xfrm>
            <a:off x="444746" y="435988"/>
            <a:ext cx="11331787" cy="1113510"/>
          </a:xfrm>
        </p:spPr>
        <p:txBody>
          <a:bodyPr/>
          <a:lstStyle/>
          <a:p>
            <a:pPr algn="ctr"/>
            <a:r>
              <a:rPr lang="en-US" sz="4000" b="1" dirty="0"/>
              <a:t>NIH Survivorship Research Portfolio Analysis (2016)</a:t>
            </a:r>
          </a:p>
        </p:txBody>
      </p:sp>
      <p:pic>
        <p:nvPicPr>
          <p:cNvPr id="4" name="Picture 3" descr="rowland.survivorship portfolio analysis.2016 jnci.2019.pdf - Adobe Acrobat Reader DC">
            <a:extLst>
              <a:ext uri="{FF2B5EF4-FFF2-40B4-BE49-F238E27FC236}">
                <a16:creationId xmlns:a16="http://schemas.microsoft.com/office/drawing/2014/main" id="{535752F9-BAAA-417A-8DBA-B5F08B063152}"/>
              </a:ext>
            </a:extLst>
          </p:cNvPr>
          <p:cNvPicPr>
            <a:picLocks noChangeAspect="1"/>
          </p:cNvPicPr>
          <p:nvPr/>
        </p:nvPicPr>
        <p:blipFill rotWithShape="1">
          <a:blip r:embed="rId2">
            <a:extLst>
              <a:ext uri="{28A0092B-C50C-407E-A947-70E740481C1C}">
                <a14:useLocalDpi xmlns:a14="http://schemas.microsoft.com/office/drawing/2010/main" val="0"/>
              </a:ext>
            </a:extLst>
          </a:blip>
          <a:srcRect l="10418" t="23073" r="21353" b="21163"/>
          <a:stretch/>
        </p:blipFill>
        <p:spPr>
          <a:xfrm>
            <a:off x="6479335" y="4262144"/>
            <a:ext cx="4988765" cy="2224000"/>
          </a:xfrm>
          <a:prstGeom prst="rect">
            <a:avLst/>
          </a:prstGeom>
        </p:spPr>
      </p:pic>
      <p:sp>
        <p:nvSpPr>
          <p:cNvPr id="6" name="Rectangle 5">
            <a:extLst>
              <a:ext uri="{FF2B5EF4-FFF2-40B4-BE49-F238E27FC236}">
                <a16:creationId xmlns:a16="http://schemas.microsoft.com/office/drawing/2014/main" id="{8C151833-40D7-4811-9D34-ED02416ED41C}"/>
              </a:ext>
            </a:extLst>
          </p:cNvPr>
          <p:cNvSpPr/>
          <p:nvPr/>
        </p:nvSpPr>
        <p:spPr>
          <a:xfrm>
            <a:off x="444746" y="1660436"/>
            <a:ext cx="11023354" cy="2246769"/>
          </a:xfrm>
          <a:prstGeom prst="rect">
            <a:avLst/>
          </a:prstGeom>
        </p:spPr>
        <p:txBody>
          <a:bodyPr wrap="square">
            <a:spAutoFit/>
          </a:bodyPr>
          <a:lstStyle/>
          <a:p>
            <a:r>
              <a:rPr lang="en-US" sz="2800" dirty="0">
                <a:solidFill>
                  <a:schemeClr val="bg2">
                    <a:lumMod val="10000"/>
                  </a:schemeClr>
                </a:solidFill>
              </a:rPr>
              <a:t>Research recommendations: </a:t>
            </a:r>
          </a:p>
          <a:p>
            <a:pPr marL="742950" lvl="1" indent="-285750">
              <a:buFont typeface="Arial" panose="020B0604020202020204" pitchFamily="34" charset="0"/>
              <a:buChar char="•"/>
            </a:pPr>
            <a:r>
              <a:rPr lang="en-US" sz="2800" dirty="0">
                <a:solidFill>
                  <a:schemeClr val="bg2">
                    <a:lumMod val="10000"/>
                  </a:schemeClr>
                </a:solidFill>
              </a:rPr>
              <a:t>Increase diversity of cancer sites </a:t>
            </a:r>
          </a:p>
          <a:p>
            <a:pPr marL="742950" lvl="1" indent="-285750">
              <a:buFont typeface="Arial" panose="020B0604020202020204" pitchFamily="34" charset="0"/>
              <a:buChar char="•"/>
            </a:pPr>
            <a:r>
              <a:rPr lang="en-US" sz="2800" dirty="0">
                <a:solidFill>
                  <a:schemeClr val="bg2">
                    <a:lumMod val="10000"/>
                  </a:schemeClr>
                </a:solidFill>
              </a:rPr>
              <a:t>Greater ethnoculturally diverse samples</a:t>
            </a:r>
          </a:p>
          <a:p>
            <a:pPr marL="742950" lvl="1" indent="-285750">
              <a:buFont typeface="Arial" panose="020B0604020202020204" pitchFamily="34" charset="0"/>
              <a:buChar char="•"/>
            </a:pPr>
            <a:r>
              <a:rPr lang="en-US" sz="2800" dirty="0">
                <a:solidFill>
                  <a:schemeClr val="bg2">
                    <a:lumMod val="10000"/>
                  </a:schemeClr>
                </a:solidFill>
              </a:rPr>
              <a:t>More older (&gt;65 years) and longer-term (&gt;5 years) survivors </a:t>
            </a:r>
          </a:p>
          <a:p>
            <a:pPr marL="742950" lvl="1" indent="-285750">
              <a:buFont typeface="Arial" panose="020B0604020202020204" pitchFamily="34" charset="0"/>
              <a:buChar char="•"/>
            </a:pPr>
            <a:r>
              <a:rPr lang="en-US" sz="2800" dirty="0">
                <a:solidFill>
                  <a:schemeClr val="bg2">
                    <a:lumMod val="10000"/>
                  </a:schemeClr>
                </a:solidFill>
              </a:rPr>
              <a:t>Need to address effects of newer therapies</a:t>
            </a:r>
          </a:p>
        </p:txBody>
      </p:sp>
    </p:spTree>
    <p:extLst>
      <p:ext uri="{BB962C8B-B14F-4D97-AF65-F5344CB8AC3E}">
        <p14:creationId xmlns:p14="http://schemas.microsoft.com/office/powerpoint/2010/main" val="753041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A94003-F3B6-CE49-8F7D-50884B2865D1}"/>
              </a:ext>
            </a:extLst>
          </p:cNvPr>
          <p:cNvSpPr>
            <a:spLocks noGrp="1"/>
          </p:cNvSpPr>
          <p:nvPr>
            <p:ph type="title"/>
          </p:nvPr>
        </p:nvSpPr>
        <p:spPr>
          <a:xfrm>
            <a:off x="415635" y="642594"/>
            <a:ext cx="11395939" cy="1371600"/>
          </a:xfrm>
        </p:spPr>
        <p:txBody>
          <a:bodyPr>
            <a:noAutofit/>
          </a:bodyPr>
          <a:lstStyle/>
          <a:p>
            <a:pPr algn="ctr" defTabSz="609585" fontAlgn="base">
              <a:spcAft>
                <a:spcPct val="0"/>
              </a:spcAft>
            </a:pPr>
            <a:r>
              <a:rPr lang="en-US" sz="4000" dirty="0">
                <a:solidFill>
                  <a:srgbClr val="6C6C6C"/>
                </a:solidFill>
                <a:cs typeface="Montserrat-Bold" charset="0"/>
              </a:rPr>
              <a:t>NCI Future Directions in Cancer Survivorship Research: Workshop priorities and Webinar endorsements</a:t>
            </a:r>
            <a:endParaRPr lang="en-US" sz="4000" dirty="0"/>
          </a:p>
        </p:txBody>
      </p:sp>
      <p:sp>
        <p:nvSpPr>
          <p:cNvPr id="9" name="Content Placeholder 8">
            <a:extLst>
              <a:ext uri="{FF2B5EF4-FFF2-40B4-BE49-F238E27FC236}">
                <a16:creationId xmlns:a16="http://schemas.microsoft.com/office/drawing/2014/main" id="{C18B5EAA-7048-BE48-8E19-6549EBD867C7}"/>
              </a:ext>
            </a:extLst>
          </p:cNvPr>
          <p:cNvSpPr>
            <a:spLocks noGrp="1"/>
          </p:cNvSpPr>
          <p:nvPr>
            <p:ph idx="1"/>
          </p:nvPr>
        </p:nvSpPr>
        <p:spPr>
          <a:xfrm>
            <a:off x="1066800" y="2561830"/>
            <a:ext cx="10058400" cy="3473209"/>
          </a:xfrm>
        </p:spPr>
        <p:txBody>
          <a:bodyPr/>
          <a:lstStyle/>
          <a:p>
            <a:r>
              <a:rPr lang="en-US" sz="2000" dirty="0"/>
              <a:t>Identify and present the research gaps in the recommended components of survivorship care and important next steps that were identified at a recent NCI meeting; and </a:t>
            </a:r>
          </a:p>
          <a:p>
            <a:pPr marL="0" indent="0">
              <a:buNone/>
            </a:pPr>
            <a:endParaRPr lang="en-US" sz="2000" dirty="0"/>
          </a:p>
          <a:p>
            <a:r>
              <a:rPr lang="en-US" sz="2000" dirty="0"/>
              <a:t>Gather feedback on the identified strategic research priorities (SA-SD).</a:t>
            </a:r>
            <a:br>
              <a:rPr lang="en-US" sz="2000" dirty="0"/>
            </a:br>
            <a:endParaRPr lang="en-US" sz="2000" dirty="0"/>
          </a:p>
          <a:p>
            <a:endParaRPr lang="en-US" dirty="0"/>
          </a:p>
        </p:txBody>
      </p:sp>
    </p:spTree>
    <p:extLst>
      <p:ext uri="{BB962C8B-B14F-4D97-AF65-F5344CB8AC3E}">
        <p14:creationId xmlns:p14="http://schemas.microsoft.com/office/powerpoint/2010/main" val="3717887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6118-1EB0-D642-BCCB-33665FAE12FD}"/>
              </a:ext>
            </a:extLst>
          </p:cNvPr>
          <p:cNvSpPr>
            <a:spLocks noGrp="1"/>
          </p:cNvSpPr>
          <p:nvPr>
            <p:ph type="title"/>
          </p:nvPr>
        </p:nvSpPr>
        <p:spPr>
          <a:xfrm>
            <a:off x="1069848" y="445865"/>
            <a:ext cx="10058400" cy="740588"/>
          </a:xfrm>
        </p:spPr>
        <p:txBody>
          <a:bodyPr>
            <a:noAutofit/>
          </a:bodyPr>
          <a:lstStyle/>
          <a:p>
            <a:pPr algn="ctr"/>
            <a:r>
              <a:rPr lang="en-US" sz="4000" dirty="0"/>
              <a:t>Survivorship Research Priorities</a:t>
            </a:r>
            <a:endParaRPr lang="en-US" sz="2000" dirty="0"/>
          </a:p>
        </p:txBody>
      </p:sp>
      <p:sp>
        <p:nvSpPr>
          <p:cNvPr id="4" name="Text Placeholder 3">
            <a:extLst>
              <a:ext uri="{FF2B5EF4-FFF2-40B4-BE49-F238E27FC236}">
                <a16:creationId xmlns:a16="http://schemas.microsoft.com/office/drawing/2014/main" id="{C3798975-067B-EC46-BDB2-115DA70A1B1E}"/>
              </a:ext>
            </a:extLst>
          </p:cNvPr>
          <p:cNvSpPr>
            <a:spLocks noGrp="1"/>
          </p:cNvSpPr>
          <p:nvPr>
            <p:ph type="body" idx="1"/>
          </p:nvPr>
        </p:nvSpPr>
        <p:spPr>
          <a:xfrm>
            <a:off x="1069848" y="1035312"/>
            <a:ext cx="4754880" cy="884172"/>
          </a:xfrm>
        </p:spPr>
        <p:txBody>
          <a:bodyPr>
            <a:normAutofit fontScale="92500" lnSpcReduction="20000"/>
          </a:bodyPr>
          <a:lstStyle/>
          <a:p>
            <a:r>
              <a:rPr lang="en-US" sz="3200" b="1" dirty="0"/>
              <a:t>Prevention and Surveillance </a:t>
            </a:r>
          </a:p>
          <a:p>
            <a:r>
              <a:rPr lang="en-US" dirty="0"/>
              <a:t>(87% Agree) </a:t>
            </a:r>
          </a:p>
        </p:txBody>
      </p:sp>
      <p:sp>
        <p:nvSpPr>
          <p:cNvPr id="3" name="Content Placeholder 2">
            <a:extLst>
              <a:ext uri="{FF2B5EF4-FFF2-40B4-BE49-F238E27FC236}">
                <a16:creationId xmlns:a16="http://schemas.microsoft.com/office/drawing/2014/main" id="{2935949D-500B-6440-9C85-22DA668DB78F}"/>
              </a:ext>
            </a:extLst>
          </p:cNvPr>
          <p:cNvSpPr>
            <a:spLocks noGrp="1"/>
          </p:cNvSpPr>
          <p:nvPr>
            <p:ph sz="half" idx="2"/>
          </p:nvPr>
        </p:nvSpPr>
        <p:spPr>
          <a:xfrm>
            <a:off x="1069848" y="1919484"/>
            <a:ext cx="4754880" cy="4036814"/>
          </a:xfrm>
        </p:spPr>
        <p:txBody>
          <a:bodyPr>
            <a:normAutofit lnSpcReduction="10000"/>
          </a:bodyPr>
          <a:lstStyle/>
          <a:p>
            <a:r>
              <a:rPr lang="en-US" sz="2200" dirty="0"/>
              <a:t>Surveillance schedules</a:t>
            </a:r>
          </a:p>
          <a:p>
            <a:pPr lvl="1"/>
            <a:r>
              <a:rPr lang="en-US" sz="2200" dirty="0"/>
              <a:t>Testing optimal frequency, risks and benefits and bundled screening</a:t>
            </a:r>
          </a:p>
          <a:p>
            <a:pPr lvl="1"/>
            <a:r>
              <a:rPr lang="en-US" sz="2200" dirty="0"/>
              <a:t>Evidence-based guidelines consistent across organizations</a:t>
            </a:r>
          </a:p>
          <a:p>
            <a:r>
              <a:rPr lang="en-US" sz="2200" dirty="0"/>
              <a:t>Reducing disparities among different populations</a:t>
            </a:r>
          </a:p>
          <a:p>
            <a:r>
              <a:rPr lang="en-US" sz="2200" dirty="0"/>
              <a:t>Adding longer surveillance for existing, relevant clinical trials</a:t>
            </a:r>
          </a:p>
          <a:p>
            <a:r>
              <a:rPr lang="en-US" sz="2200" dirty="0"/>
              <a:t>Enhancing SEER, State Registries and National Cancer Databases</a:t>
            </a:r>
          </a:p>
          <a:p>
            <a:endParaRPr lang="en-US" dirty="0"/>
          </a:p>
        </p:txBody>
      </p:sp>
      <p:sp>
        <p:nvSpPr>
          <p:cNvPr id="5" name="Text Placeholder 4">
            <a:extLst>
              <a:ext uri="{FF2B5EF4-FFF2-40B4-BE49-F238E27FC236}">
                <a16:creationId xmlns:a16="http://schemas.microsoft.com/office/drawing/2014/main" id="{43E18BBE-40C6-0D4C-97EB-1F938F38574B}"/>
              </a:ext>
            </a:extLst>
          </p:cNvPr>
          <p:cNvSpPr>
            <a:spLocks noGrp="1"/>
          </p:cNvSpPr>
          <p:nvPr>
            <p:ph type="body" sz="quarter" idx="3"/>
          </p:nvPr>
        </p:nvSpPr>
        <p:spPr>
          <a:xfrm>
            <a:off x="6260013" y="1157358"/>
            <a:ext cx="4754880" cy="640080"/>
          </a:xfrm>
        </p:spPr>
        <p:txBody>
          <a:bodyPr>
            <a:normAutofit fontScale="92500" lnSpcReduction="20000"/>
          </a:bodyPr>
          <a:lstStyle/>
          <a:p>
            <a:r>
              <a:rPr lang="en-US" sz="2900" b="1" dirty="0"/>
              <a:t>Physical Late/Long-term</a:t>
            </a:r>
            <a:br>
              <a:rPr lang="en-US" sz="2900" b="1" dirty="0"/>
            </a:br>
            <a:r>
              <a:rPr lang="en-US" sz="1400" dirty="0"/>
              <a:t>(91% Agree)</a:t>
            </a:r>
            <a:endParaRPr lang="en-US" dirty="0"/>
          </a:p>
        </p:txBody>
      </p:sp>
      <p:sp>
        <p:nvSpPr>
          <p:cNvPr id="6" name="Content Placeholder 5">
            <a:extLst>
              <a:ext uri="{FF2B5EF4-FFF2-40B4-BE49-F238E27FC236}">
                <a16:creationId xmlns:a16="http://schemas.microsoft.com/office/drawing/2014/main" id="{17F67327-1F38-3B47-8043-F54375DD0724}"/>
              </a:ext>
            </a:extLst>
          </p:cNvPr>
          <p:cNvSpPr>
            <a:spLocks noGrp="1"/>
          </p:cNvSpPr>
          <p:nvPr>
            <p:ph sz="quarter" idx="4"/>
          </p:nvPr>
        </p:nvSpPr>
        <p:spPr>
          <a:xfrm>
            <a:off x="6373368" y="1919484"/>
            <a:ext cx="4754880" cy="4037497"/>
          </a:xfrm>
        </p:spPr>
        <p:txBody>
          <a:bodyPr>
            <a:normAutofit lnSpcReduction="10000"/>
          </a:bodyPr>
          <a:lstStyle/>
          <a:p>
            <a:r>
              <a:rPr lang="en-US" sz="2000" dirty="0"/>
              <a:t>Measurement of symptoms, functional impairments, comorbid conditions and needs as core measures by disease</a:t>
            </a:r>
          </a:p>
          <a:p>
            <a:r>
              <a:rPr lang="en-US" sz="2000" dirty="0"/>
              <a:t>Profiles of natural history of late/long-term effects in prevalent cancers</a:t>
            </a:r>
          </a:p>
          <a:p>
            <a:r>
              <a:rPr lang="en-US" sz="2000" dirty="0"/>
              <a:t>Frame intervention development using chronic disease model (CDM) as it is multilevel and is patient and family focused at its core and spans risk reduction, rehabilitation and self-management support</a:t>
            </a:r>
          </a:p>
          <a:p>
            <a:endParaRPr lang="en-US" dirty="0"/>
          </a:p>
        </p:txBody>
      </p:sp>
    </p:spTree>
    <p:extLst>
      <p:ext uri="{BB962C8B-B14F-4D97-AF65-F5344CB8AC3E}">
        <p14:creationId xmlns:p14="http://schemas.microsoft.com/office/powerpoint/2010/main" val="3488025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6118-1EB0-D642-BCCB-33665FAE12FD}"/>
              </a:ext>
            </a:extLst>
          </p:cNvPr>
          <p:cNvSpPr>
            <a:spLocks noGrp="1"/>
          </p:cNvSpPr>
          <p:nvPr>
            <p:ph type="title"/>
          </p:nvPr>
        </p:nvSpPr>
        <p:spPr>
          <a:xfrm>
            <a:off x="1069848" y="408326"/>
            <a:ext cx="10058400" cy="906596"/>
          </a:xfrm>
        </p:spPr>
        <p:txBody>
          <a:bodyPr>
            <a:normAutofit/>
          </a:bodyPr>
          <a:lstStyle/>
          <a:p>
            <a:pPr algn="ctr"/>
            <a:r>
              <a:rPr lang="en-US" sz="4000" b="1" dirty="0"/>
              <a:t>Survivorship Research Priorities</a:t>
            </a:r>
          </a:p>
        </p:txBody>
      </p:sp>
      <p:sp>
        <p:nvSpPr>
          <p:cNvPr id="4" name="Text Placeholder 3">
            <a:extLst>
              <a:ext uri="{FF2B5EF4-FFF2-40B4-BE49-F238E27FC236}">
                <a16:creationId xmlns:a16="http://schemas.microsoft.com/office/drawing/2014/main" id="{73B9805E-EB87-184D-8014-4C66CD8992A2}"/>
              </a:ext>
            </a:extLst>
          </p:cNvPr>
          <p:cNvSpPr>
            <a:spLocks noGrp="1"/>
          </p:cNvSpPr>
          <p:nvPr>
            <p:ph type="body" idx="1"/>
          </p:nvPr>
        </p:nvSpPr>
        <p:spPr>
          <a:xfrm>
            <a:off x="1069848" y="1314922"/>
            <a:ext cx="4754880" cy="640080"/>
          </a:xfrm>
        </p:spPr>
        <p:txBody>
          <a:bodyPr>
            <a:normAutofit fontScale="47500" lnSpcReduction="20000"/>
          </a:bodyPr>
          <a:lstStyle/>
          <a:p>
            <a:r>
              <a:rPr lang="en-US" sz="5000" b="1" dirty="0"/>
              <a:t>Psychosocial Late/Long-term</a:t>
            </a:r>
            <a:br>
              <a:rPr lang="en-US" sz="3200" b="1" dirty="0"/>
            </a:br>
            <a:r>
              <a:rPr lang="en-US" sz="3200" b="1" dirty="0"/>
              <a:t>(89% Agree)</a:t>
            </a:r>
          </a:p>
          <a:p>
            <a:endParaRPr lang="en-US" dirty="0"/>
          </a:p>
        </p:txBody>
      </p:sp>
      <p:sp>
        <p:nvSpPr>
          <p:cNvPr id="3" name="Content Placeholder 2">
            <a:extLst>
              <a:ext uri="{FF2B5EF4-FFF2-40B4-BE49-F238E27FC236}">
                <a16:creationId xmlns:a16="http://schemas.microsoft.com/office/drawing/2014/main" id="{2935949D-500B-6440-9C85-22DA668DB78F}"/>
              </a:ext>
            </a:extLst>
          </p:cNvPr>
          <p:cNvSpPr>
            <a:spLocks noGrp="1"/>
          </p:cNvSpPr>
          <p:nvPr>
            <p:ph sz="half" idx="2"/>
          </p:nvPr>
        </p:nvSpPr>
        <p:spPr>
          <a:xfrm>
            <a:off x="1069848" y="1866585"/>
            <a:ext cx="4754880" cy="4089713"/>
          </a:xfrm>
        </p:spPr>
        <p:txBody>
          <a:bodyPr>
            <a:normAutofit/>
          </a:bodyPr>
          <a:lstStyle/>
          <a:p>
            <a:r>
              <a:rPr lang="en-US" sz="2000" dirty="0"/>
              <a:t>Implementation of psychosocial interventions in real-world settings (e.g. community oncology, primary care)</a:t>
            </a:r>
            <a:r>
              <a:rPr lang="en-US" sz="2000" dirty="0">
                <a:sym typeface="Wingdings" pitchFamily="2" charset="2"/>
              </a:rPr>
              <a:t>i</a:t>
            </a:r>
            <a:r>
              <a:rPr lang="en-US" sz="2000" dirty="0"/>
              <a:t>ntegration of psychosocial services into existing community systems.</a:t>
            </a:r>
          </a:p>
          <a:p>
            <a:r>
              <a:rPr lang="en-US" sz="2000" dirty="0"/>
              <a:t>Prevention and mitigation strategies that include risk-stratification</a:t>
            </a:r>
            <a:endParaRPr lang="en-US" sz="1600" dirty="0"/>
          </a:p>
        </p:txBody>
      </p:sp>
      <p:sp>
        <p:nvSpPr>
          <p:cNvPr id="5" name="Text Placeholder 4">
            <a:extLst>
              <a:ext uri="{FF2B5EF4-FFF2-40B4-BE49-F238E27FC236}">
                <a16:creationId xmlns:a16="http://schemas.microsoft.com/office/drawing/2014/main" id="{23DEB9D0-9572-4048-8A4B-FFAC6A0CBEE7}"/>
              </a:ext>
            </a:extLst>
          </p:cNvPr>
          <p:cNvSpPr>
            <a:spLocks noGrp="1"/>
          </p:cNvSpPr>
          <p:nvPr>
            <p:ph type="body" sz="quarter" idx="3"/>
          </p:nvPr>
        </p:nvSpPr>
        <p:spPr>
          <a:xfrm>
            <a:off x="6373368" y="1314922"/>
            <a:ext cx="4754880" cy="640080"/>
          </a:xfrm>
        </p:spPr>
        <p:txBody>
          <a:bodyPr>
            <a:normAutofit fontScale="47500" lnSpcReduction="20000"/>
          </a:bodyPr>
          <a:lstStyle/>
          <a:p>
            <a:r>
              <a:rPr lang="en-US" sz="5000" b="1" dirty="0"/>
              <a:t>Health Behaviors </a:t>
            </a:r>
            <a:br>
              <a:rPr lang="en-US" b="1" dirty="0"/>
            </a:br>
            <a:r>
              <a:rPr lang="en-US" sz="3300" b="1" dirty="0"/>
              <a:t>(87% Agree )</a:t>
            </a:r>
          </a:p>
        </p:txBody>
      </p:sp>
      <p:sp>
        <p:nvSpPr>
          <p:cNvPr id="6" name="Content Placeholder 5">
            <a:extLst>
              <a:ext uri="{FF2B5EF4-FFF2-40B4-BE49-F238E27FC236}">
                <a16:creationId xmlns:a16="http://schemas.microsoft.com/office/drawing/2014/main" id="{9CFCB1F7-8584-B340-8AD4-7A3F12C4150B}"/>
              </a:ext>
            </a:extLst>
          </p:cNvPr>
          <p:cNvSpPr>
            <a:spLocks noGrp="1"/>
          </p:cNvSpPr>
          <p:nvPr>
            <p:ph sz="quarter" idx="4"/>
          </p:nvPr>
        </p:nvSpPr>
        <p:spPr>
          <a:xfrm>
            <a:off x="6426267" y="1955002"/>
            <a:ext cx="4754880" cy="3200400"/>
          </a:xfrm>
        </p:spPr>
        <p:txBody>
          <a:bodyPr/>
          <a:lstStyle/>
          <a:p>
            <a:r>
              <a:rPr lang="en-US" sz="2000" dirty="0"/>
              <a:t>Mechanisms and biomarkers for health behaviors</a:t>
            </a:r>
          </a:p>
          <a:p>
            <a:r>
              <a:rPr lang="en-US" sz="2000" dirty="0"/>
              <a:t>Integration of exiting and emerging technologies for health promotion in cancer survivorship care</a:t>
            </a:r>
          </a:p>
          <a:p>
            <a:r>
              <a:rPr lang="en-US" sz="2000" dirty="0"/>
              <a:t>Multi-level research studies addressing health behaviors in cancer survivors</a:t>
            </a:r>
          </a:p>
          <a:p>
            <a:endParaRPr lang="en-US" dirty="0"/>
          </a:p>
        </p:txBody>
      </p:sp>
    </p:spTree>
    <p:extLst>
      <p:ext uri="{BB962C8B-B14F-4D97-AF65-F5344CB8AC3E}">
        <p14:creationId xmlns:p14="http://schemas.microsoft.com/office/powerpoint/2010/main" val="802847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6118-1EB0-D642-BCCB-33665FAE12FD}"/>
              </a:ext>
            </a:extLst>
          </p:cNvPr>
          <p:cNvSpPr>
            <a:spLocks noGrp="1"/>
          </p:cNvSpPr>
          <p:nvPr>
            <p:ph type="title"/>
          </p:nvPr>
        </p:nvSpPr>
        <p:spPr>
          <a:xfrm>
            <a:off x="1069848" y="430997"/>
            <a:ext cx="10058400" cy="785684"/>
          </a:xfrm>
        </p:spPr>
        <p:txBody>
          <a:bodyPr/>
          <a:lstStyle/>
          <a:p>
            <a:pPr algn="ctr"/>
            <a:r>
              <a:rPr lang="en-US" b="1" dirty="0"/>
              <a:t>Survivorship Research Priorities</a:t>
            </a:r>
            <a:endParaRPr lang="en-US" dirty="0"/>
          </a:p>
        </p:txBody>
      </p:sp>
      <p:sp>
        <p:nvSpPr>
          <p:cNvPr id="4" name="Text Placeholder 3">
            <a:extLst>
              <a:ext uri="{FF2B5EF4-FFF2-40B4-BE49-F238E27FC236}">
                <a16:creationId xmlns:a16="http://schemas.microsoft.com/office/drawing/2014/main" id="{670F3D1D-0170-6244-B76E-E18457A8A2F5}"/>
              </a:ext>
            </a:extLst>
          </p:cNvPr>
          <p:cNvSpPr>
            <a:spLocks noGrp="1"/>
          </p:cNvSpPr>
          <p:nvPr>
            <p:ph type="body" idx="1"/>
          </p:nvPr>
        </p:nvSpPr>
        <p:spPr>
          <a:xfrm>
            <a:off x="1069848" y="1346209"/>
            <a:ext cx="4754880" cy="640080"/>
          </a:xfrm>
        </p:spPr>
        <p:txBody>
          <a:bodyPr>
            <a:normAutofit/>
          </a:bodyPr>
          <a:lstStyle/>
          <a:p>
            <a:r>
              <a:rPr lang="en-US" sz="2000" b="1" dirty="0"/>
              <a:t>Care Coordination</a:t>
            </a:r>
            <a:br>
              <a:rPr lang="en-US" dirty="0"/>
            </a:br>
            <a:r>
              <a:rPr lang="en-US" sz="1400" dirty="0"/>
              <a:t>86% Agree</a:t>
            </a:r>
            <a:endParaRPr lang="en-US" dirty="0"/>
          </a:p>
        </p:txBody>
      </p:sp>
      <p:sp>
        <p:nvSpPr>
          <p:cNvPr id="3" name="Content Placeholder 2">
            <a:extLst>
              <a:ext uri="{FF2B5EF4-FFF2-40B4-BE49-F238E27FC236}">
                <a16:creationId xmlns:a16="http://schemas.microsoft.com/office/drawing/2014/main" id="{2935949D-500B-6440-9C85-22DA668DB78F}"/>
              </a:ext>
            </a:extLst>
          </p:cNvPr>
          <p:cNvSpPr>
            <a:spLocks noGrp="1"/>
          </p:cNvSpPr>
          <p:nvPr>
            <p:ph sz="half" idx="2"/>
          </p:nvPr>
        </p:nvSpPr>
        <p:spPr>
          <a:xfrm>
            <a:off x="1069848" y="1986289"/>
            <a:ext cx="4754880" cy="3970009"/>
          </a:xfrm>
        </p:spPr>
        <p:txBody>
          <a:bodyPr>
            <a:noAutofit/>
          </a:bodyPr>
          <a:lstStyle/>
          <a:p>
            <a:r>
              <a:rPr lang="en-US" sz="2000" dirty="0"/>
              <a:t>Identify key outcomes to assess quality care coordination</a:t>
            </a:r>
          </a:p>
          <a:p>
            <a:r>
              <a:rPr lang="en-US" sz="2000" dirty="0"/>
              <a:t>What are optimal models to promote risk-based care coordination?</a:t>
            </a:r>
          </a:p>
          <a:p>
            <a:pPr lvl="1"/>
            <a:r>
              <a:rPr lang="en-US" sz="2000" dirty="0"/>
              <a:t>What are key strategies to support vulnerable populations?</a:t>
            </a:r>
          </a:p>
          <a:p>
            <a:r>
              <a:rPr lang="en-US" sz="2000" dirty="0"/>
              <a:t>How to engage IT in care coordination</a:t>
            </a:r>
          </a:p>
        </p:txBody>
      </p:sp>
      <p:sp>
        <p:nvSpPr>
          <p:cNvPr id="5" name="Text Placeholder 4">
            <a:extLst>
              <a:ext uri="{FF2B5EF4-FFF2-40B4-BE49-F238E27FC236}">
                <a16:creationId xmlns:a16="http://schemas.microsoft.com/office/drawing/2014/main" id="{8A4C8FF7-5CD4-184F-A379-7806A6189C88}"/>
              </a:ext>
            </a:extLst>
          </p:cNvPr>
          <p:cNvSpPr>
            <a:spLocks noGrp="1"/>
          </p:cNvSpPr>
          <p:nvPr>
            <p:ph type="body" sz="quarter" idx="3"/>
          </p:nvPr>
        </p:nvSpPr>
        <p:spPr>
          <a:xfrm>
            <a:off x="6373368" y="1281445"/>
            <a:ext cx="4754880" cy="640080"/>
          </a:xfrm>
        </p:spPr>
        <p:txBody>
          <a:bodyPr>
            <a:normAutofit/>
          </a:bodyPr>
          <a:lstStyle/>
          <a:p>
            <a:r>
              <a:rPr lang="en-US" sz="2000" b="1" dirty="0"/>
              <a:t>Economic</a:t>
            </a:r>
            <a:br>
              <a:rPr lang="en-US" dirty="0"/>
            </a:br>
            <a:r>
              <a:rPr lang="en-US" sz="1400" dirty="0"/>
              <a:t>90% Agree</a:t>
            </a:r>
            <a:endParaRPr lang="en-US" dirty="0"/>
          </a:p>
        </p:txBody>
      </p:sp>
      <p:sp>
        <p:nvSpPr>
          <p:cNvPr id="6" name="Content Placeholder 5">
            <a:extLst>
              <a:ext uri="{FF2B5EF4-FFF2-40B4-BE49-F238E27FC236}">
                <a16:creationId xmlns:a16="http://schemas.microsoft.com/office/drawing/2014/main" id="{0919188A-5B54-1E4D-B0D4-B06EE3441F81}"/>
              </a:ext>
            </a:extLst>
          </p:cNvPr>
          <p:cNvSpPr>
            <a:spLocks noGrp="1"/>
          </p:cNvSpPr>
          <p:nvPr>
            <p:ph sz="quarter" idx="4"/>
          </p:nvPr>
        </p:nvSpPr>
        <p:spPr>
          <a:xfrm>
            <a:off x="6373368" y="2115817"/>
            <a:ext cx="4754880" cy="3841164"/>
          </a:xfrm>
        </p:spPr>
        <p:txBody>
          <a:bodyPr>
            <a:normAutofit fontScale="55000" lnSpcReduction="20000"/>
          </a:bodyPr>
          <a:lstStyle/>
          <a:p>
            <a:r>
              <a:rPr lang="en-US" sz="3200" dirty="0"/>
              <a:t>Longitudinal studies to understand risk factors for financial hardship, employment limitations and other economic effects.</a:t>
            </a:r>
          </a:p>
          <a:p>
            <a:r>
              <a:rPr lang="en-US" sz="3200" dirty="0"/>
              <a:t>Studies to understand the impact of financial hardship, employment limitations and other economic effects on functioning, clinical outcomes, quality of life and healthcare utilization. </a:t>
            </a:r>
          </a:p>
          <a:p>
            <a:r>
              <a:rPr lang="en-US" sz="3200" dirty="0"/>
              <a:t>Conduct new interventions to address economic effects and leveraging implementation science to ensure effective interventions are disseminated.</a:t>
            </a:r>
          </a:p>
          <a:p>
            <a:r>
              <a:rPr lang="en-US" sz="3200" dirty="0"/>
              <a:t>Leverage data infrastructure, linkages, and methods</a:t>
            </a:r>
          </a:p>
          <a:p>
            <a:r>
              <a:rPr lang="en-US" sz="3200" dirty="0"/>
              <a:t>Leverage technology to collect data and deliver interventions.</a:t>
            </a:r>
          </a:p>
          <a:p>
            <a:endParaRPr lang="en-US" dirty="0"/>
          </a:p>
        </p:txBody>
      </p:sp>
    </p:spTree>
    <p:extLst>
      <p:ext uri="{BB962C8B-B14F-4D97-AF65-F5344CB8AC3E}">
        <p14:creationId xmlns:p14="http://schemas.microsoft.com/office/powerpoint/2010/main" val="4131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p224-mo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5151" y="1292251"/>
            <a:ext cx="3149646" cy="428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3710827" y="5007474"/>
            <a:ext cx="3975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33"/>
                </a:solidFill>
                <a:latin typeface="Arial" charset="0"/>
                <a:ea typeface="ＭＳ Ｐゴシック" charset="-128"/>
              </a:defRPr>
            </a:lvl1pPr>
            <a:lvl2pPr marL="742950" indent="-285750">
              <a:spcBef>
                <a:spcPct val="20000"/>
              </a:spcBef>
              <a:buChar char="–"/>
              <a:defRPr sz="2800">
                <a:solidFill>
                  <a:srgbClr val="333333"/>
                </a:solidFill>
                <a:latin typeface="Arial" charset="0"/>
                <a:ea typeface="ＭＳ Ｐゴシック" charset="-128"/>
              </a:defRPr>
            </a:lvl2pPr>
            <a:lvl3pPr marL="1143000" indent="-228600">
              <a:spcBef>
                <a:spcPct val="20000"/>
              </a:spcBef>
              <a:buChar char="•"/>
              <a:defRPr sz="2400">
                <a:solidFill>
                  <a:srgbClr val="333333"/>
                </a:solidFill>
                <a:latin typeface="Arial" charset="0"/>
                <a:ea typeface="ＭＳ Ｐゴシック" charset="-128"/>
              </a:defRPr>
            </a:lvl3pPr>
            <a:lvl4pPr marL="1600200" indent="-228600">
              <a:spcBef>
                <a:spcPct val="20000"/>
              </a:spcBef>
              <a:buChar char="–"/>
              <a:defRPr sz="2000">
                <a:solidFill>
                  <a:srgbClr val="333333"/>
                </a:solidFill>
                <a:latin typeface="Arial" charset="0"/>
                <a:ea typeface="ＭＳ Ｐゴシック" charset="-128"/>
              </a:defRPr>
            </a:lvl4pPr>
            <a:lvl5pPr marL="2057400" indent="-228600">
              <a:spcBef>
                <a:spcPct val="20000"/>
              </a:spcBef>
              <a:buChar char="»"/>
              <a:defRPr sz="2000">
                <a:solidFill>
                  <a:srgbClr val="333333"/>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charset="-128"/>
              </a:defRPr>
            </a:lvl9pPr>
          </a:lstStyle>
          <a:p>
            <a:pPr algn="ctr">
              <a:spcBef>
                <a:spcPct val="0"/>
              </a:spcBef>
              <a:buFontTx/>
              <a:buNone/>
            </a:pPr>
            <a:r>
              <a:rPr lang="en-US" altLang="en-US" sz="2000" b="1" dirty="0">
                <a:solidFill>
                  <a:srgbClr val="000000"/>
                </a:solidFill>
                <a:latin typeface="Trajan Pro" charset="0"/>
              </a:rPr>
              <a:t>More Than a Statistic</a:t>
            </a:r>
          </a:p>
        </p:txBody>
      </p:sp>
      <p:pic>
        <p:nvPicPr>
          <p:cNvPr id="15364" name="Picture 3" descr="LOOC Non Int'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95248" y="4581446"/>
            <a:ext cx="931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4741FCA-1769-4147-AA42-60C70131552D}"/>
              </a:ext>
            </a:extLst>
          </p:cNvPr>
          <p:cNvSpPr>
            <a:spLocks noGrp="1"/>
          </p:cNvSpPr>
          <p:nvPr>
            <p:ph type="ctrTitle"/>
          </p:nvPr>
        </p:nvSpPr>
        <p:spPr>
          <a:xfrm>
            <a:off x="4494798" y="2091263"/>
            <a:ext cx="6135496" cy="2590800"/>
          </a:xfrm>
        </p:spPr>
        <p:txBody>
          <a:bodyPr/>
          <a:lstStyle/>
          <a:p>
            <a:r>
              <a:rPr lang="en-US" sz="4000" dirty="0"/>
              <a:t>Cancer in the US</a:t>
            </a:r>
          </a:p>
        </p:txBody>
      </p:sp>
    </p:spTree>
    <p:extLst>
      <p:ext uri="{BB962C8B-B14F-4D97-AF65-F5344CB8AC3E}">
        <p14:creationId xmlns:p14="http://schemas.microsoft.com/office/powerpoint/2010/main" val="3474675559"/>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2126971" y="539067"/>
            <a:ext cx="7772400" cy="498598"/>
          </a:xfrm>
        </p:spPr>
        <p:txBody>
          <a:bodyPr>
            <a:normAutofit fontScale="90000"/>
          </a:bodyPr>
          <a:lstStyle/>
          <a:p>
            <a:pPr algn="ctr"/>
            <a:r>
              <a:rPr lang="en-US" altLang="en-US" b="1" dirty="0"/>
              <a:t>Conclusions</a:t>
            </a:r>
          </a:p>
        </p:txBody>
      </p:sp>
      <p:sp>
        <p:nvSpPr>
          <p:cNvPr id="26626" name="Content Placeholder 2"/>
          <p:cNvSpPr>
            <a:spLocks noGrp="1"/>
          </p:cNvSpPr>
          <p:nvPr>
            <p:ph idx="1"/>
          </p:nvPr>
        </p:nvSpPr>
        <p:spPr>
          <a:xfrm>
            <a:off x="636912" y="1347503"/>
            <a:ext cx="11108179" cy="4876800"/>
          </a:xfrm>
        </p:spPr>
        <p:txBody>
          <a:bodyPr>
            <a:normAutofit lnSpcReduction="10000"/>
          </a:bodyPr>
          <a:lstStyle/>
          <a:p>
            <a:pPr marL="457200" indent="-457200"/>
            <a:r>
              <a:rPr lang="en-US" altLang="en-US" sz="2400" b="1" dirty="0">
                <a:cs typeface="Calibri" panose="020F0502020204030204" pitchFamily="34" charset="0"/>
              </a:rPr>
              <a:t>Current cancer cancer can not be sustained</a:t>
            </a:r>
          </a:p>
          <a:p>
            <a:pPr marL="457200" indent="-457200"/>
            <a:r>
              <a:rPr lang="en-US" sz="2400" dirty="0">
                <a:cs typeface="Calibri" panose="020F0502020204030204" pitchFamily="34" charset="0"/>
              </a:rPr>
              <a:t>More survivorship research to help prevent or mitigate long term and late effects</a:t>
            </a:r>
          </a:p>
          <a:p>
            <a:pPr marL="457200" indent="-457200"/>
            <a:r>
              <a:rPr lang="en-US" altLang="en-US" sz="2400" dirty="0">
                <a:cs typeface="Calibri" panose="020F0502020204030204" pitchFamily="34" charset="0"/>
              </a:rPr>
              <a:t>There is no one solution to address this issue but all require culture change in cancer care delivery.</a:t>
            </a:r>
          </a:p>
          <a:p>
            <a:pPr marL="457200" indent="-457200"/>
            <a:r>
              <a:rPr lang="en-US" altLang="en-US" sz="2400" dirty="0">
                <a:cs typeface="Calibri" panose="020F0502020204030204" pitchFamily="34" charset="0"/>
              </a:rPr>
              <a:t>Projections for staff and facilities must go beyond # new cases and beyond the next 1-2 years.</a:t>
            </a:r>
          </a:p>
          <a:p>
            <a:pPr marL="457200" indent="-457200"/>
            <a:r>
              <a:rPr lang="en-US" altLang="en-US" sz="2400" b="1" i="1" dirty="0">
                <a:cs typeface="Calibri" panose="020F0502020204030204" pitchFamily="34" charset="0"/>
              </a:rPr>
              <a:t>Shifting model for follow-up survivorship care is part of the solution but needs to be based on risk stratification, collaboration between PCP and Oncologists, team based care, and supported self-management.</a:t>
            </a:r>
          </a:p>
          <a:p>
            <a:pPr marL="457200" indent="-457200"/>
            <a:r>
              <a:rPr lang="en-US" altLang="en-US" sz="2400" dirty="0">
                <a:cs typeface="Calibri" panose="020F0502020204030204" pitchFamily="34" charset="0"/>
              </a:rPr>
              <a:t>Multiple strategies need to be tested. </a:t>
            </a:r>
          </a:p>
          <a:p>
            <a:pPr marL="457200" indent="-457200"/>
            <a:r>
              <a:rPr lang="en-US" sz="2400" dirty="0">
                <a:cs typeface="Calibri" panose="020F0502020204030204" pitchFamily="34" charset="0"/>
              </a:rPr>
              <a:t>We need to develop </a:t>
            </a:r>
            <a:r>
              <a:rPr lang="en-US" sz="2400" b="1" i="1" dirty="0">
                <a:cs typeface="Calibri" panose="020F0502020204030204" pitchFamily="34" charset="0"/>
              </a:rPr>
              <a:t>and implement </a:t>
            </a:r>
            <a:r>
              <a:rPr lang="en-US" sz="2400" dirty="0">
                <a:cs typeface="Calibri" panose="020F0502020204030204" pitchFamily="34" charset="0"/>
              </a:rPr>
              <a:t>a range of evidence-based programs that do not require 1:1 face-to-face interventions.</a:t>
            </a:r>
          </a:p>
          <a:p>
            <a:pPr marL="457200" indent="-457200"/>
            <a:endParaRPr lang="en-US" sz="2400" dirty="0">
              <a:cs typeface="Calibri" panose="020F0502020204030204" pitchFamily="34" charset="0"/>
            </a:endParaRPr>
          </a:p>
          <a:p>
            <a:pPr marL="0" indent="0">
              <a:buNone/>
            </a:pPr>
            <a:endParaRPr lang="en-US" sz="2400" dirty="0"/>
          </a:p>
          <a:p>
            <a:endParaRPr lang="en-US" altLang="en-US" sz="3200" b="1" dirty="0"/>
          </a:p>
          <a:p>
            <a:endParaRPr lang="en-US" altLang="en-US" dirty="0"/>
          </a:p>
        </p:txBody>
      </p:sp>
    </p:spTree>
    <p:extLst>
      <p:ext uri="{BB962C8B-B14F-4D97-AF65-F5344CB8AC3E}">
        <p14:creationId xmlns:p14="http://schemas.microsoft.com/office/powerpoint/2010/main" val="552191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C788-0127-3740-90E5-EFA3FABD8280}"/>
              </a:ext>
            </a:extLst>
          </p:cNvPr>
          <p:cNvSpPr>
            <a:spLocks noGrp="1"/>
          </p:cNvSpPr>
          <p:nvPr>
            <p:ph type="title"/>
          </p:nvPr>
        </p:nvSpPr>
        <p:spPr>
          <a:xfrm>
            <a:off x="1984917" y="415803"/>
            <a:ext cx="8229600" cy="498598"/>
          </a:xfrm>
        </p:spPr>
        <p:txBody>
          <a:bodyPr>
            <a:normAutofit fontScale="90000"/>
          </a:bodyPr>
          <a:lstStyle/>
          <a:p>
            <a:pPr algn="ctr"/>
            <a:r>
              <a:rPr lang="en-US" dirty="0"/>
              <a:t>Additional References</a:t>
            </a:r>
          </a:p>
        </p:txBody>
      </p:sp>
      <p:sp>
        <p:nvSpPr>
          <p:cNvPr id="3" name="Content Placeholder 2">
            <a:extLst>
              <a:ext uri="{FF2B5EF4-FFF2-40B4-BE49-F238E27FC236}">
                <a16:creationId xmlns:a16="http://schemas.microsoft.com/office/drawing/2014/main" id="{2E3FEFFD-F323-6A4E-B62C-89B7384106DA}"/>
              </a:ext>
            </a:extLst>
          </p:cNvPr>
          <p:cNvSpPr>
            <a:spLocks noGrp="1"/>
          </p:cNvSpPr>
          <p:nvPr>
            <p:ph idx="1"/>
          </p:nvPr>
        </p:nvSpPr>
        <p:spPr>
          <a:xfrm>
            <a:off x="577516" y="1347537"/>
            <a:ext cx="11245516" cy="4924926"/>
          </a:xfrm>
        </p:spPr>
        <p:txBody>
          <a:bodyPr>
            <a:normAutofit fontScale="70000" lnSpcReduction="20000"/>
          </a:bodyPr>
          <a:lstStyle/>
          <a:p>
            <a:r>
              <a:rPr lang="en-US" sz="2600" dirty="0"/>
              <a:t>Alfano CM, Leach CR, Smith TG, Miller KD, </a:t>
            </a:r>
            <a:r>
              <a:rPr lang="en-US" sz="2600" dirty="0" err="1"/>
              <a:t>Alcaraz</a:t>
            </a:r>
            <a:r>
              <a:rPr lang="en-US" sz="2600" dirty="0"/>
              <a:t> KI, Cannady RS, </a:t>
            </a:r>
            <a:r>
              <a:rPr lang="en-US" sz="2600" dirty="0" err="1"/>
              <a:t>Wender</a:t>
            </a:r>
            <a:r>
              <a:rPr lang="en-US" sz="2600" dirty="0"/>
              <a:t> RC, Brawley OW. (2019). Equitably improving outcomes for cancer survivors and supporting caregivers: A blueprint for care delivery, research, education, and policy. CA Cancer J Clin.;69(1):35-49. </a:t>
            </a:r>
          </a:p>
          <a:p>
            <a:endParaRPr lang="en-US" sz="2600" dirty="0"/>
          </a:p>
          <a:p>
            <a:r>
              <a:rPr lang="en-US" sz="2600" dirty="0"/>
              <a:t>Alfano, CM, Mayer, DK, Bhatia, S, Maher, J., Scott, JM, </a:t>
            </a:r>
            <a:r>
              <a:rPr lang="en-US" sz="2600" dirty="0" err="1"/>
              <a:t>Nekhlyudov</a:t>
            </a:r>
            <a:r>
              <a:rPr lang="en-US" sz="2600" dirty="0"/>
              <a:t>, Merrill, JK, Henderson, TO.(2019). Implementing personalized pathways for cancer follow-up care in the United States: Proceedings from an American Cancer Society-American Society of Clinical Oncology Summit. </a:t>
            </a:r>
            <a:r>
              <a:rPr lang="en-US" sz="2600" i="1" dirty="0"/>
              <a:t>CA Cancer J </a:t>
            </a:r>
            <a:r>
              <a:rPr lang="en-US" sz="2600" i="1" dirty="0" err="1"/>
              <a:t>Clin</a:t>
            </a:r>
            <a:r>
              <a:rPr lang="en-US" sz="2600" dirty="0"/>
              <a:t>; 0:1-14.</a:t>
            </a:r>
          </a:p>
          <a:p>
            <a:endParaRPr lang="en-US" sz="2600" dirty="0"/>
          </a:p>
          <a:p>
            <a:r>
              <a:rPr lang="en-US" sz="2600" dirty="0"/>
              <a:t>Alfano, CM, </a:t>
            </a:r>
            <a:r>
              <a:rPr lang="en-US" sz="2600" dirty="0" err="1"/>
              <a:t>Jefford</a:t>
            </a:r>
            <a:r>
              <a:rPr lang="en-US" sz="2600" dirty="0"/>
              <a:t>, M, Maher, J, </a:t>
            </a:r>
            <a:r>
              <a:rPr lang="en-US" sz="2600" dirty="0" err="1"/>
              <a:t>Birken</a:t>
            </a:r>
            <a:r>
              <a:rPr lang="en-US" sz="2600" dirty="0"/>
              <a:t>, SA, Mayer, DK. (2019). Building Personalized Cancer Follow-up Care Pathways in the US: Lessons Learned from Implementation in England, Norther Ireland, and Australia. ASCO Education Book, in press.</a:t>
            </a:r>
          </a:p>
          <a:p>
            <a:endParaRPr lang="en-US" sz="2600" dirty="0"/>
          </a:p>
          <a:p>
            <a:r>
              <a:rPr lang="en-US" sz="2600" dirty="0" err="1"/>
              <a:t>Dentzer</a:t>
            </a:r>
            <a:r>
              <a:rPr lang="en-US" sz="2600" dirty="0"/>
              <a:t>, S. (</a:t>
            </a:r>
            <a:r>
              <a:rPr lang="en-US" sz="2600" dirty="0" err="1"/>
              <a:t>ed</a:t>
            </a:r>
            <a:r>
              <a:rPr lang="en-US" sz="2600" dirty="0"/>
              <a:t>). (2018). Health Care Without Walls: A Roadmap for Reinventing US Health Care. Boston, MA: Network for Excellence in Health Innovation (NEHI)</a:t>
            </a:r>
          </a:p>
          <a:p>
            <a:endParaRPr lang="en-US" sz="2600" dirty="0"/>
          </a:p>
          <a:p>
            <a:r>
              <a:rPr lang="en-US" sz="2600" dirty="0"/>
              <a:t>Mayer, DK, Alfano, CM (2019). Personalized Risk-Stratified Cancer Follow-Up Care: Its Potential for Healthier Survivors, Happier Clinicians, and Lower Costs. </a:t>
            </a:r>
            <a:r>
              <a:rPr lang="en-US" sz="2600" i="1" dirty="0"/>
              <a:t>J Natl Cancer Inst</a:t>
            </a:r>
            <a:r>
              <a:rPr lang="en-US" sz="2600" dirty="0"/>
              <a:t>. 2019 Feb 6. [</a:t>
            </a:r>
            <a:r>
              <a:rPr lang="en-US" sz="2600" dirty="0" err="1"/>
              <a:t>Epub</a:t>
            </a:r>
            <a:r>
              <a:rPr lang="en-US" sz="2600" dirty="0"/>
              <a:t> ahead of print]</a:t>
            </a:r>
          </a:p>
          <a:p>
            <a:endParaRPr lang="en-US" sz="2600" dirty="0"/>
          </a:p>
          <a:p>
            <a:endParaRPr lang="en-US" sz="1400" dirty="0"/>
          </a:p>
        </p:txBody>
      </p:sp>
    </p:spTree>
    <p:extLst>
      <p:ext uri="{BB962C8B-B14F-4D97-AF65-F5344CB8AC3E}">
        <p14:creationId xmlns:p14="http://schemas.microsoft.com/office/powerpoint/2010/main" val="3999739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CCAA-29B8-B446-82AE-CE1F9CC0701C}"/>
              </a:ext>
            </a:extLst>
          </p:cNvPr>
          <p:cNvSpPr>
            <a:spLocks noGrp="1"/>
          </p:cNvSpPr>
          <p:nvPr>
            <p:ph type="title" idx="4294967295"/>
          </p:nvPr>
        </p:nvSpPr>
        <p:spPr>
          <a:xfrm>
            <a:off x="8324116" y="1707246"/>
            <a:ext cx="3404386" cy="1646237"/>
          </a:xfrm>
        </p:spPr>
        <p:txBody>
          <a:bodyPr>
            <a:normAutofit fontScale="90000"/>
          </a:bodyPr>
          <a:lstStyle/>
          <a:p>
            <a:pPr>
              <a:lnSpc>
                <a:spcPct val="80000"/>
              </a:lnSpc>
              <a:defRPr/>
            </a:pPr>
            <a:r>
              <a:rPr lang="en-US" sz="3600" b="1" dirty="0">
                <a:latin typeface="Bradley Hand ITC" panose="03070402050302030203" pitchFamily="66" charset="0"/>
                <a:ea typeface="+mj-ea"/>
                <a:cs typeface="+mj-cs"/>
              </a:rPr>
              <a:t>When Life Is Sewn Back Together, </a:t>
            </a:r>
            <a:br>
              <a:rPr lang="en-US" sz="3600" b="1" dirty="0">
                <a:latin typeface="Bradley Hand ITC" panose="03070402050302030203" pitchFamily="66" charset="0"/>
                <a:ea typeface="+mj-ea"/>
                <a:cs typeface="+mj-cs"/>
              </a:rPr>
            </a:br>
            <a:r>
              <a:rPr lang="en-US" sz="3600" b="1" dirty="0">
                <a:latin typeface="Bradley Hand ITC" panose="03070402050302030203" pitchFamily="66" charset="0"/>
                <a:ea typeface="+mj-ea"/>
                <a:cs typeface="+mj-cs"/>
              </a:rPr>
              <a:t>It Has Changed</a:t>
            </a:r>
          </a:p>
        </p:txBody>
      </p:sp>
      <p:pic>
        <p:nvPicPr>
          <p:cNvPr id="20483" name="Picture 2" descr="p219.jpg">
            <a:extLst>
              <a:ext uri="{FF2B5EF4-FFF2-40B4-BE49-F238E27FC236}">
                <a16:creationId xmlns:a16="http://schemas.microsoft.com/office/drawing/2014/main" id="{38D3B9A2-39C7-FA46-92E8-064819740C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024" y="423628"/>
            <a:ext cx="5985744" cy="606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OC Non Int'l.jpg">
            <a:extLst>
              <a:ext uri="{FF2B5EF4-FFF2-40B4-BE49-F238E27FC236}">
                <a16:creationId xmlns:a16="http://schemas.microsoft.com/office/drawing/2014/main" id="{1D162558-8EA8-9B4C-9873-C3F4BEF5B0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6639" y="5679005"/>
            <a:ext cx="931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49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0976"/>
            <a:ext cx="9183688"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AutoShape 4"/>
          <p:cNvSpPr>
            <a:spLocks noChangeArrowheads="1"/>
          </p:cNvSpPr>
          <p:nvPr/>
        </p:nvSpPr>
        <p:spPr bwMode="auto">
          <a:xfrm>
            <a:off x="1649414" y="160338"/>
            <a:ext cx="8713787" cy="646112"/>
          </a:xfrm>
          <a:custGeom>
            <a:avLst/>
            <a:gdLst>
              <a:gd name="T0" fmla="*/ 2147483646 w 21600"/>
              <a:gd name="T1" fmla="*/ 327221837 h 21600"/>
              <a:gd name="T2" fmla="*/ 2147483646 w 21600"/>
              <a:gd name="T3" fmla="*/ 654442777 h 21600"/>
              <a:gd name="T4" fmla="*/ 0 w 21600"/>
              <a:gd name="T5" fmla="*/ 327221837 h 21600"/>
              <a:gd name="T6" fmla="*/ 2147483646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pitchFamily="34" charset="-128"/>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pitchFamily="34" charset="-128"/>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pitchFamily="34" charset="-128"/>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pitchFamily="34" charset="-128"/>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pitchFamily="34" charset="-128"/>
              </a:defRPr>
            </a:lvl9pPr>
          </a:lstStyle>
          <a:p>
            <a:pPr algn="ctr" eaLnBrk="1" hangingPunct="1">
              <a:lnSpc>
                <a:spcPct val="97000"/>
              </a:lnSpc>
            </a:pPr>
            <a:r>
              <a:rPr lang="en-US" altLang="en-US" sz="2000" b="1" dirty="0">
                <a:ea typeface="Arial Unicode MS" pitchFamily="34" charset="-128"/>
                <a:cs typeface="Arial Unicode MS" pitchFamily="34" charset="-128"/>
              </a:rPr>
              <a:t>Top 10 Causes of Death: 1900 vs. 2010</a:t>
            </a:r>
          </a:p>
        </p:txBody>
      </p:sp>
      <p:sp>
        <p:nvSpPr>
          <p:cNvPr id="83972" name="Rectangle 2"/>
          <p:cNvSpPr>
            <a:spLocks noGrp="1" noChangeArrowheads="1"/>
          </p:cNvSpPr>
          <p:nvPr>
            <p:ph type="title"/>
          </p:nvPr>
        </p:nvSpPr>
        <p:spPr>
          <a:xfrm>
            <a:off x="7162801" y="6324601"/>
            <a:ext cx="3178175" cy="320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12211" rIns="0" bIns="0" rtlCol="0" anchor="ctr">
            <a:normAutofit/>
          </a:bodyPr>
          <a:lstStyle/>
          <a:p>
            <a:pPr>
              <a:tabLst>
                <a:tab pos="649288" algn="l"/>
                <a:tab pos="1298575" algn="l"/>
                <a:tab pos="1947863" algn="l"/>
                <a:tab pos="2597150" algn="l"/>
                <a:tab pos="3248025" algn="l"/>
                <a:tab pos="3897313" algn="l"/>
                <a:tab pos="4546600" algn="l"/>
                <a:tab pos="5195888" algn="l"/>
                <a:tab pos="5845175" algn="l"/>
              </a:tabLst>
            </a:pPr>
            <a:r>
              <a:rPr lang="en-US" altLang="en-US" sz="1100" dirty="0">
                <a:ea typeface="Arial Unicode MS" pitchFamily="34" charset="-128"/>
                <a:cs typeface="Arial Unicode MS" pitchFamily="34" charset="-128"/>
              </a:rPr>
              <a:t>Jones DS et al. N </a:t>
            </a:r>
            <a:r>
              <a:rPr lang="en-US" altLang="en-US" sz="1100" dirty="0" err="1">
                <a:ea typeface="Arial Unicode MS" pitchFamily="34" charset="-128"/>
                <a:cs typeface="Arial Unicode MS" pitchFamily="34" charset="-128"/>
              </a:rPr>
              <a:t>Engl</a:t>
            </a:r>
            <a:r>
              <a:rPr lang="en-US" altLang="en-US" sz="1100" dirty="0">
                <a:ea typeface="Arial Unicode MS" pitchFamily="34" charset="-128"/>
                <a:cs typeface="Arial Unicode MS" pitchFamily="34" charset="-128"/>
              </a:rPr>
              <a:t> J Med 2012;366:2333-2338.</a:t>
            </a:r>
          </a:p>
        </p:txBody>
      </p:sp>
    </p:spTree>
    <p:extLst>
      <p:ext uri="{BB962C8B-B14F-4D97-AF65-F5344CB8AC3E}">
        <p14:creationId xmlns:p14="http://schemas.microsoft.com/office/powerpoint/2010/main" val="3427304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descr="Products - Data Briefs - Number 254 - August 2016 - Mozilla Firefox"/>
          <p:cNvPicPr>
            <a:picLocks noChangeAspect="1"/>
          </p:cNvPicPr>
          <p:nvPr/>
        </p:nvPicPr>
        <p:blipFill>
          <a:blip r:embed="rId3">
            <a:extLst>
              <a:ext uri="{28A0092B-C50C-407E-A947-70E740481C1C}">
                <a14:useLocalDpi xmlns:a14="http://schemas.microsoft.com/office/drawing/2010/main" val="0"/>
              </a:ext>
            </a:extLst>
          </a:blip>
          <a:srcRect l="18469" t="19130" r="20448" b="22607"/>
          <a:stretch>
            <a:fillRect/>
          </a:stretch>
        </p:blipFill>
        <p:spPr bwMode="auto">
          <a:xfrm>
            <a:off x="1712563" y="76200"/>
            <a:ext cx="8696675" cy="666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42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EFCBF5-81F9-471E-AB3D-CCEC0A7EA419}"/>
              </a:ext>
            </a:extLst>
          </p:cNvPr>
          <p:cNvPicPr>
            <a:picLocks noChangeAspect="1"/>
          </p:cNvPicPr>
          <p:nvPr/>
        </p:nvPicPr>
        <p:blipFill>
          <a:blip r:embed="rId3"/>
          <a:stretch>
            <a:fillRect/>
          </a:stretch>
        </p:blipFill>
        <p:spPr>
          <a:xfrm>
            <a:off x="-20341" y="212558"/>
            <a:ext cx="12109102" cy="6472722"/>
          </a:xfrm>
          <a:prstGeom prst="rect">
            <a:avLst/>
          </a:prstGeom>
        </p:spPr>
      </p:pic>
      <p:sp>
        <p:nvSpPr>
          <p:cNvPr id="7" name="TextBox 6">
            <a:extLst>
              <a:ext uri="{FF2B5EF4-FFF2-40B4-BE49-F238E27FC236}">
                <a16:creationId xmlns:a16="http://schemas.microsoft.com/office/drawing/2014/main" id="{70E3823B-F5EA-4089-8BEC-6CC139A59696}"/>
              </a:ext>
            </a:extLst>
          </p:cNvPr>
          <p:cNvSpPr txBox="1"/>
          <p:nvPr/>
        </p:nvSpPr>
        <p:spPr>
          <a:xfrm>
            <a:off x="10663561" y="5909789"/>
            <a:ext cx="1373445" cy="369332"/>
          </a:xfrm>
          <a:prstGeom prst="rect">
            <a:avLst/>
          </a:prstGeom>
          <a:noFill/>
        </p:spPr>
        <p:txBody>
          <a:bodyPr wrap="square" rtlCol="0">
            <a:spAutoFit/>
          </a:bodyPr>
          <a:lstStyle/>
          <a:p>
            <a:r>
              <a:rPr lang="en-US" dirty="0">
                <a:solidFill>
                  <a:schemeClr val="bg1"/>
                </a:solidFill>
              </a:rPr>
              <a:t>SEER Data</a:t>
            </a:r>
          </a:p>
        </p:txBody>
      </p:sp>
    </p:spTree>
    <p:extLst>
      <p:ext uri="{BB962C8B-B14F-4D97-AF65-F5344CB8AC3E}">
        <p14:creationId xmlns:p14="http://schemas.microsoft.com/office/powerpoint/2010/main" val="310846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Screen Shot 2016-09-22 at 6.37.2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4806" y="71040"/>
            <a:ext cx="9774714" cy="6573918"/>
          </a:xfrm>
          <a:prstGeom prst="rect">
            <a:avLst/>
          </a:prstGeom>
          <a:solidFill>
            <a:schemeClr val="tx1"/>
          </a:solidFill>
          <a:ln w="9525">
            <a:solidFill>
              <a:schemeClr val="tx1"/>
            </a:solidFill>
            <a:miter lim="800000"/>
            <a:headEnd/>
            <a:tailEnd/>
          </a:ln>
        </p:spPr>
      </p:pic>
      <p:sp>
        <p:nvSpPr>
          <p:cNvPr id="11267" name="Rectangle 6"/>
          <p:cNvSpPr>
            <a:spLocks noChangeArrowheads="1"/>
          </p:cNvSpPr>
          <p:nvPr/>
        </p:nvSpPr>
        <p:spPr bwMode="auto">
          <a:xfrm>
            <a:off x="2819399" y="1371601"/>
            <a:ext cx="4228737" cy="830997"/>
          </a:xfrm>
          <a:prstGeom prst="rect">
            <a:avLst/>
          </a:prstGeom>
          <a:solidFill>
            <a:srgbClr val="FFFF00">
              <a:alpha val="2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333333"/>
                </a:solidFill>
                <a:latin typeface="Arial" charset="0"/>
                <a:ea typeface="ＭＳ Ｐゴシック" charset="-128"/>
              </a:defRPr>
            </a:lvl1pPr>
            <a:lvl2pPr marL="742950" indent="-285750">
              <a:spcBef>
                <a:spcPct val="20000"/>
              </a:spcBef>
              <a:buChar char="–"/>
              <a:defRPr sz="2800">
                <a:solidFill>
                  <a:srgbClr val="333333"/>
                </a:solidFill>
                <a:latin typeface="Arial" charset="0"/>
                <a:ea typeface="ＭＳ Ｐゴシック" charset="-128"/>
              </a:defRPr>
            </a:lvl2pPr>
            <a:lvl3pPr marL="1143000" indent="-228600">
              <a:spcBef>
                <a:spcPct val="20000"/>
              </a:spcBef>
              <a:buChar char="•"/>
              <a:defRPr sz="2400">
                <a:solidFill>
                  <a:srgbClr val="333333"/>
                </a:solidFill>
                <a:latin typeface="Arial" charset="0"/>
                <a:ea typeface="ＭＳ Ｐゴシック" charset="-128"/>
              </a:defRPr>
            </a:lvl3pPr>
            <a:lvl4pPr marL="1600200" indent="-228600">
              <a:spcBef>
                <a:spcPct val="20000"/>
              </a:spcBef>
              <a:buChar char="–"/>
              <a:defRPr sz="2000">
                <a:solidFill>
                  <a:srgbClr val="333333"/>
                </a:solidFill>
                <a:latin typeface="Arial" charset="0"/>
                <a:ea typeface="ＭＳ Ｐゴシック" charset="-128"/>
              </a:defRPr>
            </a:lvl4pPr>
            <a:lvl5pPr marL="2057400" indent="-228600">
              <a:spcBef>
                <a:spcPct val="20000"/>
              </a:spcBef>
              <a:buChar char="»"/>
              <a:defRPr sz="2000">
                <a:solidFill>
                  <a:srgbClr val="333333"/>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charset="-128"/>
              </a:defRPr>
            </a:lvl9pPr>
          </a:lstStyle>
          <a:p>
            <a:pPr>
              <a:spcBef>
                <a:spcPct val="0"/>
              </a:spcBef>
              <a:buFontTx/>
              <a:buNone/>
            </a:pPr>
            <a:r>
              <a:rPr lang="en-US" altLang="en-US" sz="1600" b="1" dirty="0">
                <a:solidFill>
                  <a:schemeClr val="tx1"/>
                </a:solidFill>
              </a:rPr>
              <a:t>The number of cancer survivors is projected to increase by 31%, </a:t>
            </a:r>
          </a:p>
          <a:p>
            <a:pPr>
              <a:spcBef>
                <a:spcPct val="0"/>
              </a:spcBef>
              <a:buFontTx/>
              <a:buNone/>
            </a:pPr>
            <a:r>
              <a:rPr lang="en-US" altLang="en-US" sz="1600" b="1" dirty="0">
                <a:solidFill>
                  <a:schemeClr val="tx1"/>
                </a:solidFill>
              </a:rPr>
              <a:t>to almost 26 million, by 2040</a:t>
            </a:r>
          </a:p>
        </p:txBody>
      </p:sp>
      <p:cxnSp>
        <p:nvCxnSpPr>
          <p:cNvPr id="4" name="Straight Connector 3"/>
          <p:cNvCxnSpPr>
            <a:cxnSpLocks/>
          </p:cNvCxnSpPr>
          <p:nvPr/>
        </p:nvCxnSpPr>
        <p:spPr>
          <a:xfrm flipV="1">
            <a:off x="9894388" y="1137920"/>
            <a:ext cx="0" cy="37352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64616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D61854EB7BCC41ADDA2B74FCD91CF5" ma:contentTypeVersion="3" ma:contentTypeDescription="Create a new document." ma:contentTypeScope="" ma:versionID="799f804008acfe55905acd2cafc7ece2">
  <xsd:schema xmlns:xsd="http://www.w3.org/2001/XMLSchema" xmlns:xs="http://www.w3.org/2001/XMLSchema" xmlns:p="http://schemas.microsoft.com/office/2006/metadata/properties" xmlns:ns2="6ff2e11f-b4de-4e4d-a435-7c3e5c2935fd" targetNamespace="http://schemas.microsoft.com/office/2006/metadata/properties" ma:root="true" ma:fieldsID="b0a6ec985163c9d463516eaa1d1d6f8d" ns2:_="">
    <xsd:import namespace="6ff2e11f-b4de-4e4d-a435-7c3e5c2935fd"/>
    <xsd:element name="properties">
      <xsd:complexType>
        <xsd:sequence>
          <xsd:element name="documentManagement">
            <xsd:complexType>
              <xsd:all>
                <xsd:element ref="ns2:_spia_rule" minOccurs="0"/>
                <xsd:element ref="ns2:_spia_type" minOccurs="0"/>
                <xsd:element ref="ns2:_spia_resul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2e11f-b4de-4e4d-a435-7c3e5c2935fd" elementFormDefault="qualified">
    <xsd:import namespace="http://schemas.microsoft.com/office/2006/documentManagement/types"/>
    <xsd:import namespace="http://schemas.microsoft.com/office/infopath/2007/PartnerControls"/>
    <xsd:element name="_spia_rule" ma:index="8" nillable="true" ma:displayName="_spia_rule" ma:hidden="true" ma:internalName="_spia_rule">
      <xsd:simpleType>
        <xsd:restriction base="dms:Text"/>
      </xsd:simpleType>
    </xsd:element>
    <xsd:element name="_spia_type" ma:index="9" nillable="true" ma:displayName="_spia_type" ma:hidden="true" ma:internalName="_spia_type">
      <xsd:simpleType>
        <xsd:restriction base="dms:Text"/>
      </xsd:simpleType>
    </xsd:element>
    <xsd:element name="_spia_result" ma:index="10" nillable="true" ma:displayName="_spia_result" ma:hidden="true" ma:internalName="_spia_resul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spia_result xmlns="6ff2e11f-b4de-4e4d-a435-7c3e5c2935fd" xsi:nil="true"/>
    <_spia_type xmlns="6ff2e11f-b4de-4e4d-a435-7c3e5c2935fd" xsi:nil="true"/>
    <_spia_rule xmlns="6ff2e11f-b4de-4e4d-a435-7c3e5c2935fd" xsi:nil="true"/>
  </documentManagement>
</p:properties>
</file>

<file path=customXml/itemProps1.xml><?xml version="1.0" encoding="utf-8"?>
<ds:datastoreItem xmlns:ds="http://schemas.openxmlformats.org/officeDocument/2006/customXml" ds:itemID="{C4A088BF-1E24-473F-B7FA-3B089ACEBD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f2e11f-b4de-4e4d-a435-7c3e5c2935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824FAE-46C8-4F36-8079-7E509EB8DB46}">
  <ds:schemaRefs>
    <ds:schemaRef ds:uri="http://schemas.microsoft.com/sharepoint/v3/contenttype/forms"/>
  </ds:schemaRefs>
</ds:datastoreItem>
</file>

<file path=customXml/itemProps3.xml><?xml version="1.0" encoding="utf-8"?>
<ds:datastoreItem xmlns:ds="http://schemas.openxmlformats.org/officeDocument/2006/customXml" ds:itemID="{E59C78D7-CD1B-4D55-8849-404EC73EAEB2}">
  <ds:schemaRefs>
    <ds:schemaRef ds:uri="http://schemas.openxmlformats.org/package/2006/metadata/core-properties"/>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6ff2e11f-b4de-4e4d-a435-7c3e5c2935fd"/>
  </ds:schemaRefs>
</ds:datastoreItem>
</file>

<file path=docProps/app.xml><?xml version="1.0" encoding="utf-8"?>
<Properties xmlns="http://schemas.openxmlformats.org/officeDocument/2006/extended-properties" xmlns:vt="http://schemas.openxmlformats.org/officeDocument/2006/docPropsVTypes">
  <Template/>
  <TotalTime>964</TotalTime>
  <Words>3707</Words>
  <Application>Microsoft Office PowerPoint</Application>
  <PresentationFormat>Widescreen</PresentationFormat>
  <Paragraphs>518</Paragraphs>
  <Slides>52</Slides>
  <Notes>22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52</vt:i4>
      </vt:variant>
    </vt:vector>
  </HeadingPairs>
  <TitlesOfParts>
    <vt:vector size="66" baseType="lpstr">
      <vt:lpstr>Arial</vt:lpstr>
      <vt:lpstr>Arial Unicode MS</vt:lpstr>
      <vt:lpstr>Bradley Hand ITC</vt:lpstr>
      <vt:lpstr>Calibri</vt:lpstr>
      <vt:lpstr>Courier New</vt:lpstr>
      <vt:lpstr>Garamond</vt:lpstr>
      <vt:lpstr>Raavi</vt:lpstr>
      <vt:lpstr>Source Sans Pro</vt:lpstr>
      <vt:lpstr>Times New Roman</vt:lpstr>
      <vt:lpstr>Trajan Pro</vt:lpstr>
      <vt:lpstr>Trebuchet MS</vt:lpstr>
      <vt:lpstr>Wingdings</vt:lpstr>
      <vt:lpstr>Custom Design</vt:lpstr>
      <vt:lpstr>Savon</vt:lpstr>
      <vt:lpstr> Rethinking Follow Up Care While Addressing  Bladder Cancer Survivors Needs </vt:lpstr>
      <vt:lpstr>Disclosures</vt:lpstr>
      <vt:lpstr>Objectives</vt:lpstr>
      <vt:lpstr>Survivorship Over Time</vt:lpstr>
      <vt:lpstr>Cancer in the US</vt:lpstr>
      <vt:lpstr>Jones DS et al. N Engl J Med 2012;366:2333-2338.</vt:lpstr>
      <vt:lpstr>PowerPoint Presentation</vt:lpstr>
      <vt:lpstr>PowerPoint Presentation</vt:lpstr>
      <vt:lpstr>PowerPoint Presentation</vt:lpstr>
      <vt:lpstr> Survivors Projected in US (1975- 2040)</vt:lpstr>
      <vt:lpstr>Survivors Projected in 2022</vt:lpstr>
      <vt:lpstr>PowerPoint Presentation</vt:lpstr>
      <vt:lpstr>PowerPoint Presentation</vt:lpstr>
      <vt:lpstr>PowerPoint Presentation</vt:lpstr>
      <vt:lpstr>PowerPoint Presentation</vt:lpstr>
      <vt:lpstr>NCI Survivor and Survivorship Definitions</vt:lpstr>
      <vt:lpstr>Survivorship Defined</vt:lpstr>
      <vt:lpstr>Survivorship Definition and Attributes</vt:lpstr>
      <vt:lpstr>Bumps on the Road of Life</vt:lpstr>
      <vt:lpstr>PowerPoint Presentation</vt:lpstr>
      <vt:lpstr>PowerPoint Presentation</vt:lpstr>
      <vt:lpstr>Uncharted</vt:lpstr>
      <vt:lpstr>Essential Components of Survivorship Care</vt:lpstr>
      <vt:lpstr>Adult Follow-up Care Models</vt:lpstr>
      <vt:lpstr>PowerPoint Presentation</vt:lpstr>
      <vt:lpstr>PowerPoint Presentation</vt:lpstr>
      <vt:lpstr>PowerPoint Presentation</vt:lpstr>
      <vt:lpstr>Lessons from Other Countries</vt:lpstr>
      <vt:lpstr>Sustainable Cancer Redesign</vt:lpstr>
      <vt:lpstr>PowerPoint Presentation</vt:lpstr>
      <vt:lpstr>Principles of Personalized Follow-up Care Pathways</vt:lpstr>
      <vt:lpstr>PowerPoint Presentation</vt:lpstr>
      <vt:lpstr>PowerPoint Presentation</vt:lpstr>
      <vt:lpstr>Cancer Survivors at Duke</vt:lpstr>
      <vt:lpstr>UNC Follow-up Visits </vt:lpstr>
      <vt:lpstr>PowerPoint Presentation</vt:lpstr>
      <vt:lpstr>PowerPoint Presentation</vt:lpstr>
      <vt:lpstr>Actions Oncology Clinicians Can Pursue Now</vt:lpstr>
      <vt:lpstr>Actions Oncology Clinicians Can Pursue Now</vt:lpstr>
      <vt:lpstr>Challenge</vt:lpstr>
      <vt:lpstr>PowerPoint Presentation</vt:lpstr>
      <vt:lpstr>NCI Survivorship Research Definitions</vt:lpstr>
      <vt:lpstr>PowerPoint Presentation</vt:lpstr>
      <vt:lpstr>NIH Survivorship Research Portfolio Analysis (2016)</vt:lpstr>
      <vt:lpstr>NIH Survivorship Research Portfolio Analysis (2016)</vt:lpstr>
      <vt:lpstr>NCI Future Directions in Cancer Survivorship Research: Workshop priorities and Webinar endorsements</vt:lpstr>
      <vt:lpstr>Survivorship Research Priorities</vt:lpstr>
      <vt:lpstr>Survivorship Research Priorities</vt:lpstr>
      <vt:lpstr>Survivorship Research Priorities</vt:lpstr>
      <vt:lpstr>Conclusions</vt:lpstr>
      <vt:lpstr>Additional References</vt:lpstr>
      <vt:lpstr>When Life Is Sewn Back Together,  It Has Changed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Moore</dc:creator>
  <cp:lastModifiedBy>Stephanie Chisolm</cp:lastModifiedBy>
  <cp:revision>116</cp:revision>
  <cp:lastPrinted>2019-08-04T15:30:53Z</cp:lastPrinted>
  <dcterms:created xsi:type="dcterms:W3CDTF">2017-08-31T13:24:19Z</dcterms:created>
  <dcterms:modified xsi:type="dcterms:W3CDTF">2019-08-04T17:09:53Z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0x01010062D61854EB7BCC41ADDA2B74FCD91CF5</vt:lpwstr>
  </property>
</Properties>
</file>